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057" r:id="rId1"/>
    <p:sldMasterId id="2147484069" r:id="rId2"/>
    <p:sldMasterId id="2147484081" r:id="rId3"/>
    <p:sldMasterId id="2147484094" r:id="rId4"/>
    <p:sldMasterId id="2147484107" r:id="rId5"/>
  </p:sldMasterIdLst>
  <p:notesMasterIdLst>
    <p:notesMasterId r:id="rId35"/>
  </p:notesMasterIdLst>
  <p:handoutMasterIdLst>
    <p:handoutMasterId r:id="rId36"/>
  </p:handoutMasterIdLst>
  <p:sldIdLst>
    <p:sldId id="527" r:id="rId6"/>
    <p:sldId id="614" r:id="rId7"/>
    <p:sldId id="615" r:id="rId8"/>
    <p:sldId id="617" r:id="rId9"/>
    <p:sldId id="591" r:id="rId10"/>
    <p:sldId id="616" r:id="rId11"/>
    <p:sldId id="592" r:id="rId12"/>
    <p:sldId id="593" r:id="rId13"/>
    <p:sldId id="594" r:id="rId14"/>
    <p:sldId id="595" r:id="rId15"/>
    <p:sldId id="596" r:id="rId16"/>
    <p:sldId id="618" r:id="rId17"/>
    <p:sldId id="597" r:id="rId18"/>
    <p:sldId id="619" r:id="rId19"/>
    <p:sldId id="598" r:id="rId20"/>
    <p:sldId id="599" r:id="rId21"/>
    <p:sldId id="600" r:id="rId22"/>
    <p:sldId id="601" r:id="rId23"/>
    <p:sldId id="602" r:id="rId24"/>
    <p:sldId id="620" r:id="rId25"/>
    <p:sldId id="604" r:id="rId26"/>
    <p:sldId id="603" r:id="rId27"/>
    <p:sldId id="606" r:id="rId28"/>
    <p:sldId id="607" r:id="rId29"/>
    <p:sldId id="608" r:id="rId30"/>
    <p:sldId id="609" r:id="rId31"/>
    <p:sldId id="610" r:id="rId32"/>
    <p:sldId id="611" r:id="rId33"/>
    <p:sldId id="612" r:id="rId34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b="1" kern="1200">
        <a:solidFill>
          <a:srgbClr val="FAFD00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b="1" kern="1200">
        <a:solidFill>
          <a:srgbClr val="FAFD00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b="1" kern="1200">
        <a:solidFill>
          <a:srgbClr val="FAFD00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b="1" kern="1200">
        <a:solidFill>
          <a:srgbClr val="FAFD00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b="1" kern="1200">
        <a:solidFill>
          <a:srgbClr val="FAFD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000" b="1" kern="1200">
        <a:solidFill>
          <a:srgbClr val="FAFD00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000" b="1" kern="1200">
        <a:solidFill>
          <a:srgbClr val="FAFD00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000" b="1" kern="1200">
        <a:solidFill>
          <a:srgbClr val="FAFD00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000" b="1" kern="1200">
        <a:solidFill>
          <a:srgbClr val="FAFD00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0">
          <p15:clr>
            <a:srgbClr val="A4A3A4"/>
          </p15:clr>
        </p15:guide>
        <p15:guide id="2" pos="277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CC"/>
    <a:srgbClr val="BC1450"/>
    <a:srgbClr val="000000"/>
    <a:srgbClr val="00FF00"/>
    <a:srgbClr val="00145A"/>
    <a:srgbClr val="001E5A"/>
    <a:srgbClr val="5F5F5F"/>
    <a:srgbClr val="000050"/>
    <a:srgbClr val="0000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04" autoAdjust="0"/>
    <p:restoredTop sz="94567" autoAdjust="0"/>
  </p:normalViewPr>
  <p:slideViewPr>
    <p:cSldViewPr snapToGrid="0">
      <p:cViewPr varScale="1">
        <p:scale>
          <a:sx n="109" d="100"/>
          <a:sy n="109" d="100"/>
        </p:scale>
        <p:origin x="2316" y="114"/>
      </p:cViewPr>
      <p:guideLst>
        <p:guide orient="horz" pos="2280"/>
        <p:guide pos="277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3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30" tIns="0" rIns="20130" bIns="0" numCol="1" anchor="t" anchorCtr="0" compatLnSpc="1">
            <a:prstTxWarp prst="textNoShape">
              <a:avLst/>
            </a:prstTxWarp>
          </a:bodyPr>
          <a:lstStyle>
            <a:lvl1pPr defTabSz="966557">
              <a:defRPr sz="1200" b="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5" y="3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30" tIns="0" rIns="20130" bIns="0" numCol="1" anchor="t" anchorCtr="0" compatLnSpc="1">
            <a:prstTxWarp prst="textNoShape">
              <a:avLst/>
            </a:prstTxWarp>
          </a:bodyPr>
          <a:lstStyle>
            <a:lvl1pPr algn="r" defTabSz="966557">
              <a:defRPr sz="1200" b="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121777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30" tIns="0" rIns="20130" bIns="0" numCol="1" anchor="b" anchorCtr="0" compatLnSpc="1">
            <a:prstTxWarp prst="textNoShape">
              <a:avLst/>
            </a:prstTxWarp>
          </a:bodyPr>
          <a:lstStyle>
            <a:lvl1pPr defTabSz="966557">
              <a:defRPr sz="1200" b="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5" y="9121777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30" tIns="0" rIns="20130" bIns="0" numCol="1" anchor="b" anchorCtr="0" compatLnSpc="1">
            <a:prstTxWarp prst="textNoShape">
              <a:avLst/>
            </a:prstTxWarp>
          </a:bodyPr>
          <a:lstStyle>
            <a:lvl1pPr algn="r" defTabSz="966557">
              <a:defRPr sz="1200" b="0" i="1"/>
            </a:lvl1pPr>
          </a:lstStyle>
          <a:p>
            <a:pPr>
              <a:defRPr/>
            </a:pPr>
            <a:fld id="{1B3B0E3B-E5C4-4251-A7FB-CB33CCB6CE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0581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tiff>
</file>

<file path=ppt/media/image3.png>
</file>

<file path=ppt/media/image4.jpe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3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30" tIns="0" rIns="20130" bIns="0" numCol="1" anchor="t" anchorCtr="0" compatLnSpc="1">
            <a:prstTxWarp prst="textNoShape">
              <a:avLst/>
            </a:prstTxWarp>
          </a:bodyPr>
          <a:lstStyle>
            <a:lvl1pPr defTabSz="966557">
              <a:defRPr sz="1200" b="0" i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5" y="3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30" tIns="0" rIns="20130" bIns="0" numCol="1" anchor="t" anchorCtr="0" compatLnSpc="1">
            <a:prstTxWarp prst="textNoShape">
              <a:avLst/>
            </a:prstTxWarp>
          </a:bodyPr>
          <a:lstStyle>
            <a:lvl1pPr algn="r" defTabSz="966557">
              <a:defRPr sz="1200" b="0" i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121777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30" tIns="0" rIns="20130" bIns="0" numCol="1" anchor="b" anchorCtr="0" compatLnSpc="1">
            <a:prstTxWarp prst="textNoShape">
              <a:avLst/>
            </a:prstTxWarp>
          </a:bodyPr>
          <a:lstStyle>
            <a:lvl1pPr defTabSz="966557">
              <a:defRPr sz="1200" b="0" i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5" y="9121777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30" tIns="0" rIns="20130" bIns="0" numCol="1" anchor="b" anchorCtr="0" compatLnSpc="1">
            <a:prstTxWarp prst="textNoShape">
              <a:avLst/>
            </a:prstTxWarp>
          </a:bodyPr>
          <a:lstStyle>
            <a:lvl1pPr algn="r" defTabSz="966557">
              <a:defRPr sz="1200" b="0" i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A229CEE7-0F02-44C1-8906-EC6CFDC65F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6" y="4559300"/>
            <a:ext cx="5365750" cy="431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296" tIns="48650" rIns="97296" bIns="486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6263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60475" y="720725"/>
            <a:ext cx="4794250" cy="359568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3283114" y="9144000"/>
            <a:ext cx="747385" cy="274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66" tIns="46971" rIns="92266" bIns="46971">
            <a:spAutoFit/>
          </a:bodyPr>
          <a:lstStyle/>
          <a:p>
            <a:pPr algn="ctr" defTabSz="917356">
              <a:lnSpc>
                <a:spcPct val="90000"/>
              </a:lnSpc>
              <a:defRPr/>
            </a:pPr>
            <a:r>
              <a:rPr lang="en-US" sz="1300" b="0" dirty="0">
                <a:solidFill>
                  <a:schemeClr val="tx1"/>
                </a:solidFill>
              </a:rPr>
              <a:t>Page </a:t>
            </a:r>
            <a:fld id="{55488FE2-1213-4D8B-9D82-EC18FBC6248F}" type="slidenum">
              <a:rPr lang="en-US" sz="1300" b="0">
                <a:solidFill>
                  <a:schemeClr val="tx1"/>
                </a:solidFill>
              </a:rPr>
              <a:pPr algn="ctr" defTabSz="917356">
                <a:lnSpc>
                  <a:spcPct val="90000"/>
                </a:lnSpc>
                <a:defRPr/>
              </a:pPr>
              <a:t>‹#›</a:t>
            </a:fld>
            <a:endParaRPr lang="en-US" sz="13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156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7B8264-548A-4B1E-9025-A1676792EA79}" type="slidenum">
              <a:rPr lang="en-US" smtClean="0">
                <a:solidFill>
                  <a:srgbClr val="000000"/>
                </a:solidFill>
              </a:rPr>
              <a:pPr/>
              <a:t>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14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6378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981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98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10483" indent="-273263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09305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53027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4pPr>
            <a:lvl5pPr marL="1967492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40471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84193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27915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71637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2858C853-593F-481C-8C11-4871F2DFBE62}" type="slidenum">
              <a:rPr lang="en-US" sz="1100" b="0">
                <a:solidFill>
                  <a:schemeClr val="tx1"/>
                </a:solidFill>
              </a:rPr>
              <a:pPr/>
              <a:t>16</a:t>
            </a:fld>
            <a:endParaRPr lang="en-US" sz="11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8313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083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08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10483" indent="-273263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09305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53027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4pPr>
            <a:lvl5pPr marL="1967492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40471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84193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27915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71637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E787131A-76F8-49C1-A910-4F49ED022E26}" type="slidenum">
              <a:rPr lang="en-US" sz="1100" b="0">
                <a:solidFill>
                  <a:schemeClr val="tx1"/>
                </a:solidFill>
              </a:rPr>
              <a:pPr/>
              <a:t>17</a:t>
            </a:fld>
            <a:endParaRPr lang="en-US" sz="11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1942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18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18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10483" indent="-273263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09305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53027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4pPr>
            <a:lvl5pPr marL="1967492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40471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84193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27915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71637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6080E62E-52DA-4EAF-BCCB-4A9EA7CA0A29}" type="slidenum">
              <a:rPr lang="en-US" sz="1100" b="0">
                <a:solidFill>
                  <a:schemeClr val="tx1"/>
                </a:solidFill>
              </a:rPr>
              <a:pPr/>
              <a:t>18</a:t>
            </a:fld>
            <a:endParaRPr lang="en-US" sz="11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55915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8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8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10483" indent="-273263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09305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53027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4pPr>
            <a:lvl5pPr marL="1967492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40471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84193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27915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71637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4FC05DD6-6FF8-4008-9930-6B66B1A5B525}" type="slidenum">
              <a:rPr lang="en-US" sz="1100" b="0">
                <a:solidFill>
                  <a:schemeClr val="tx1"/>
                </a:solidFill>
              </a:rPr>
              <a:pPr/>
              <a:t>19</a:t>
            </a:fld>
            <a:endParaRPr lang="en-US" sz="11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088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36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033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45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469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46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10483" indent="-273263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09305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53027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4pPr>
            <a:lvl5pPr marL="1967492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40471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84193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27915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71637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858E98C1-9391-4417-90FB-143D7CF9B88C}" type="slidenum">
              <a:rPr lang="en-US" sz="1100" b="0">
                <a:solidFill>
                  <a:schemeClr val="tx1"/>
                </a:solidFill>
              </a:rPr>
              <a:pPr/>
              <a:t>5</a:t>
            </a:fld>
            <a:endParaRPr lang="en-US" sz="11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828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Test case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Test 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514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571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57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10483" indent="-273263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09305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53027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4pPr>
            <a:lvl5pPr marL="1967492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40471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84193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27915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71637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AB063EEA-8DEB-4E4D-8215-F1854CFB801C}" type="slidenum">
              <a:rPr lang="en-US" sz="1100" b="0">
                <a:solidFill>
                  <a:schemeClr val="tx1"/>
                </a:solidFill>
              </a:rPr>
              <a:pPr/>
              <a:t>8</a:t>
            </a:fld>
            <a:endParaRPr lang="en-US" sz="11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2352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2138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981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98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10483" indent="-273263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09305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530271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4pPr>
            <a:lvl5pPr marL="1967492" indent="-218610" defTabSz="924539">
              <a:defRPr sz="19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40471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841932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27915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716373" indent="-218610" defTabSz="924539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2858C853-593F-481C-8C11-4871F2DFBE62}" type="slidenum">
              <a:rPr lang="en-US" sz="1100" b="0">
                <a:solidFill>
                  <a:schemeClr val="tx1"/>
                </a:solidFill>
              </a:rPr>
              <a:pPr/>
              <a:t>13</a:t>
            </a:fld>
            <a:endParaRPr lang="en-US" sz="11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16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2EF199-031E-4A19-A50A-A5400FC2427B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827997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853D1B-6B48-4408-9D1C-57D91B484379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016275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4650" y="228600"/>
            <a:ext cx="2152650" cy="5867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6700" y="228600"/>
            <a:ext cx="630555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E5E58-443E-4691-999F-59F2B9828C00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30027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012E1F-CC9B-4A24-8835-E097471CC596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9963154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00" y="829994"/>
            <a:ext cx="8966200" cy="57312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u="sng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4B1FAA-A740-404F-BBC5-7C153B666279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670926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86E679-5245-4D04-9B5E-6F7A762A63FA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451881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113" y="1085850"/>
            <a:ext cx="4357687" cy="5291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85850"/>
            <a:ext cx="4357688" cy="5291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A56877-A1FA-486C-970B-A787F06937FA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45250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621A5C-439D-4C05-8267-ECDE5013612F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50769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A1E189-A5E4-460C-B525-E80730F3D25C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264195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A59007-A7D2-484D-B045-20F01AFEB211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999994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E1680B-D5C9-49AC-83D2-20D4FD564E49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32598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6200"/>
            <a:ext cx="77724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638800"/>
          </a:xfrm>
        </p:spPr>
        <p:txBody>
          <a:bodyPr/>
          <a:lstStyle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/>
            </a:lvl1pPr>
          </a:lstStyle>
          <a:p>
            <a:pPr>
              <a:defRPr/>
            </a:pPr>
            <a:fld id="{5F9C1891-8797-470D-B212-3BF0F9581346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5285414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F3C506-278B-4869-9411-0A8C8B40EDB9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60997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EA3BD3-2509-4F01-9114-521231456D67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871705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9738" y="96838"/>
            <a:ext cx="2216150" cy="62801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113" y="96838"/>
            <a:ext cx="6499225" cy="62801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ECF888-7503-4D3E-BC7A-0F436AE46021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401054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4495800"/>
            <a:ext cx="7063740" cy="1691640"/>
          </a:xfrm>
        </p:spPr>
        <p:txBody>
          <a:bodyPr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609600" y="3200400"/>
            <a:ext cx="7924800" cy="0"/>
          </a:xfrm>
          <a:prstGeom prst="line">
            <a:avLst/>
          </a:prstGeom>
          <a:ln w="38100">
            <a:solidFill>
              <a:srgbClr val="FF4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US" sz="100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Footer Placeholder 8"/>
          <p:cNvSpPr txBox="1">
            <a:spLocks/>
          </p:cNvSpPr>
          <p:nvPr userDrawn="1"/>
        </p:nvSpPr>
        <p:spPr>
          <a:xfrm>
            <a:off x="76200" y="6584156"/>
            <a:ext cx="2286000" cy="3043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Fall 2018 – University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 Virginia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fld id="{313F0136-1ADC-465D-9B90-C4B23ACD248C}" type="slidenum">
              <a:rPr lang="en-US" sz="1000" b="0" smtClean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pPr algn="ctr" eaLnBrk="1" hangingPunct="1">
                <a:defRPr/>
              </a:pPr>
              <a:t>‹#›</a:t>
            </a:fld>
            <a:endParaRPr lang="en-US" sz="1000" b="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Praphamontripong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245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1066800" y="4495800"/>
            <a:ext cx="7063740" cy="1691640"/>
          </a:xfrm>
        </p:spPr>
        <p:txBody>
          <a:bodyPr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09600" y="3200400"/>
            <a:ext cx="7924800" cy="0"/>
          </a:xfrm>
          <a:prstGeom prst="line">
            <a:avLst/>
          </a:prstGeom>
          <a:ln w="38100">
            <a:solidFill>
              <a:srgbClr val="FF4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3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US" sz="100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Footer Placeholder 8"/>
          <p:cNvSpPr txBox="1">
            <a:spLocks/>
          </p:cNvSpPr>
          <p:nvPr userDrawn="1"/>
        </p:nvSpPr>
        <p:spPr>
          <a:xfrm>
            <a:off x="76200" y="6584156"/>
            <a:ext cx="2286000" cy="3043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Fall 2018 – University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 Virginia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fld id="{313F0136-1ADC-465D-9B90-C4B23ACD248C}" type="slidenum">
              <a:rPr lang="en-US" sz="1000" b="0" smtClean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pPr algn="ctr" eaLnBrk="1" hangingPunct="1">
                <a:defRPr/>
              </a:pPr>
              <a:t>‹#›</a:t>
            </a:fld>
            <a:endParaRPr lang="en-US" sz="1000" b="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Praphamontripong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588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 anchor="ctr">
            <a:noAutofit/>
          </a:bodyPr>
          <a:lstStyle>
            <a:lvl1pPr algn="ctr">
              <a:defRPr sz="4000" b="1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7955280" cy="5113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28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>
              <a:lnSpc>
                <a:spcPct val="100000"/>
              </a:lnSpc>
              <a:buClr>
                <a:schemeClr val="bg1"/>
              </a:buClr>
              <a:defRPr sz="24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67560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4800600"/>
            <a:ext cx="706374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528384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539" y="365760"/>
            <a:ext cx="7269480" cy="1325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4539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2995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124200" y="6455811"/>
            <a:ext cx="3581400" cy="273844"/>
          </a:xfrm>
          <a:prstGeom prst="rect">
            <a:avLst/>
          </a:prstGeom>
        </p:spPr>
        <p:txBody>
          <a:bodyPr/>
          <a:lstStyle>
            <a:lvl1pPr algn="ctr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 eaLnBrk="1" hangingPunct="1">
              <a:defRPr/>
            </a:pPr>
            <a:endParaRPr lang="en-US">
              <a:solidFill>
                <a:srgbClr val="5AA2A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077200" y="6248400"/>
            <a:ext cx="685800" cy="5937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 eaLnBrk="1" hangingPunct="1">
              <a:defRPr/>
            </a:pPr>
            <a:fld id="{313F0136-1ADC-465D-9B90-C4B23ACD248C}" type="slidenum">
              <a:rPr lang="en-US" smtClean="0">
                <a:solidFill>
                  <a:srgbClr val="5AA2AE">
                    <a:lumMod val="40000"/>
                    <a:lumOff val="60000"/>
                  </a:srgbClr>
                </a:solidFill>
              </a:rPr>
              <a:pPr eaLnBrk="1" hangingPunct="1">
                <a:defRPr/>
              </a:pPr>
              <a:t>‹#›</a:t>
            </a:fld>
            <a:endParaRPr lang="en-US" dirty="0">
              <a:solidFill>
                <a:srgbClr val="5AA2A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59288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717185"/>
            <a:ext cx="336042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99432" y="1717185"/>
            <a:ext cx="3364992" cy="731520"/>
          </a:xfrm>
        </p:spPr>
        <p:txBody>
          <a:bodyPr anchor="b">
            <a:normAutofit/>
          </a:bodyPr>
          <a:lstStyle>
            <a:lvl1pPr marL="0" indent="0">
              <a:buFontTx/>
              <a:buNone/>
              <a:defRPr lang="en-US" sz="1800" b="0" kern="1200" spc="1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8000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2299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129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/>
            </a:lvl1pPr>
          </a:lstStyle>
          <a:p>
            <a:pPr>
              <a:defRPr/>
            </a:pPr>
            <a:fld id="{C73D9108-FDA0-4F4F-A452-27E41CDA10F0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5755426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90971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400300" cy="1600197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685800"/>
            <a:ext cx="4559300" cy="5486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99735"/>
            <a:ext cx="24003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D6296474-364D-4E26-AA0C-354464955EB4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4971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846963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257800"/>
            <a:ext cx="748665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6108590"/>
            <a:ext cx="748665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5B52EE84-6360-4B12-B1B1-48D5AB00A8AB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83477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E164CEE9-8946-4111-8F4D-0E794C699F29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9997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381000"/>
            <a:ext cx="1857375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381000"/>
            <a:ext cx="5800725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27F248C6-A948-49B1-AFED-B83994B9E50F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2582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4495800"/>
            <a:ext cx="7063740" cy="1691640"/>
          </a:xfrm>
        </p:spPr>
        <p:txBody>
          <a:bodyPr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609600" y="3200400"/>
            <a:ext cx="7924800" cy="0"/>
          </a:xfrm>
          <a:prstGeom prst="line">
            <a:avLst/>
          </a:prstGeom>
          <a:ln w="38100">
            <a:solidFill>
              <a:srgbClr val="FF4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US" sz="100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Footer Placeholder 8"/>
          <p:cNvSpPr txBox="1">
            <a:spLocks/>
          </p:cNvSpPr>
          <p:nvPr userDrawn="1"/>
        </p:nvSpPr>
        <p:spPr>
          <a:xfrm>
            <a:off x="76200" y="6584156"/>
            <a:ext cx="2286000" cy="3043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Fall 2018 – University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 Virginia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fld id="{313F0136-1ADC-465D-9B90-C4B23ACD248C}" type="slidenum">
              <a:rPr lang="en-US" sz="1000" b="0" smtClean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pPr algn="ctr" eaLnBrk="1" hangingPunct="1">
                <a:defRPr/>
              </a:pPr>
              <a:t>‹#›</a:t>
            </a:fld>
            <a:endParaRPr lang="en-US" sz="1000" b="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Praphamontripong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295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1066800" y="4495800"/>
            <a:ext cx="7063740" cy="1691640"/>
          </a:xfrm>
        </p:spPr>
        <p:txBody>
          <a:bodyPr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09600" y="3200400"/>
            <a:ext cx="7924800" cy="0"/>
          </a:xfrm>
          <a:prstGeom prst="line">
            <a:avLst/>
          </a:prstGeom>
          <a:ln w="38100">
            <a:solidFill>
              <a:srgbClr val="FF4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3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US" sz="100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Footer Placeholder 8"/>
          <p:cNvSpPr txBox="1">
            <a:spLocks/>
          </p:cNvSpPr>
          <p:nvPr userDrawn="1"/>
        </p:nvSpPr>
        <p:spPr>
          <a:xfrm>
            <a:off x="76200" y="6584156"/>
            <a:ext cx="2286000" cy="3043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Fall 2018 – University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 Virginia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fld id="{313F0136-1ADC-465D-9B90-C4B23ACD248C}" type="slidenum">
              <a:rPr lang="en-US" sz="1000" b="0" smtClean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pPr algn="ctr" eaLnBrk="1" hangingPunct="1">
                <a:defRPr/>
              </a:pPr>
              <a:t>‹#›</a:t>
            </a:fld>
            <a:endParaRPr lang="en-US" sz="1000" b="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Praphamontripong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93638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 anchor="ctr">
            <a:noAutofit/>
          </a:bodyPr>
          <a:lstStyle>
            <a:lvl1pPr algn="ctr">
              <a:defRPr sz="4000" b="1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7955280" cy="5113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28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>
              <a:lnSpc>
                <a:spcPct val="100000"/>
              </a:lnSpc>
              <a:buClr>
                <a:schemeClr val="bg1"/>
              </a:buClr>
              <a:defRPr sz="24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99538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4800600"/>
            <a:ext cx="706374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975223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539" y="365760"/>
            <a:ext cx="7269480" cy="1325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4539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2995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124200" y="6455811"/>
            <a:ext cx="3581400" cy="273844"/>
          </a:xfrm>
          <a:prstGeom prst="rect">
            <a:avLst/>
          </a:prstGeom>
        </p:spPr>
        <p:txBody>
          <a:bodyPr/>
          <a:lstStyle>
            <a:lvl1pPr algn="ctr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 eaLnBrk="1" hangingPunct="1">
              <a:defRPr/>
            </a:pPr>
            <a:endParaRPr lang="en-US">
              <a:solidFill>
                <a:srgbClr val="5AA2A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077200" y="6248400"/>
            <a:ext cx="685800" cy="5937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 eaLnBrk="1" hangingPunct="1">
              <a:defRPr/>
            </a:pPr>
            <a:fld id="{313F0136-1ADC-465D-9B90-C4B23ACD248C}" type="slidenum">
              <a:rPr lang="en-US" smtClean="0">
                <a:solidFill>
                  <a:srgbClr val="5AA2AE">
                    <a:lumMod val="40000"/>
                    <a:lumOff val="60000"/>
                  </a:srgbClr>
                </a:solidFill>
              </a:rPr>
              <a:pPr eaLnBrk="1" hangingPunct="1">
                <a:defRPr/>
              </a:pPr>
              <a:t>‹#›</a:t>
            </a:fld>
            <a:endParaRPr lang="en-US" dirty="0">
              <a:solidFill>
                <a:srgbClr val="5AA2A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839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6700" y="1524000"/>
            <a:ext cx="42291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2291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304800" y="6248400"/>
            <a:ext cx="1905000" cy="457200"/>
          </a:xfrm>
        </p:spPr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934200" y="6248400"/>
            <a:ext cx="1905000" cy="457200"/>
          </a:xfrm>
        </p:spPr>
        <p:txBody>
          <a:bodyPr/>
          <a:lstStyle>
            <a:lvl1pPr>
              <a:defRPr sz="800"/>
            </a:lvl1pPr>
          </a:lstStyle>
          <a:p>
            <a:pPr>
              <a:defRPr/>
            </a:pPr>
            <a:fld id="{C1C5AAC7-81DD-4486-9C41-F0C8D59E381D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155858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717185"/>
            <a:ext cx="336042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99432" y="1717185"/>
            <a:ext cx="3364992" cy="731520"/>
          </a:xfrm>
        </p:spPr>
        <p:txBody>
          <a:bodyPr anchor="b">
            <a:normAutofit/>
          </a:bodyPr>
          <a:lstStyle>
            <a:lvl1pPr marL="0" indent="0">
              <a:buFontTx/>
              <a:buNone/>
              <a:defRPr lang="en-US" sz="1800" b="0" kern="1200" spc="1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8000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8059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58669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6628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400300" cy="1600197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685800"/>
            <a:ext cx="4559300" cy="5486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99735"/>
            <a:ext cx="24003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D6296474-364D-4E26-AA0C-354464955EB4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75211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846963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257800"/>
            <a:ext cx="748665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6108590"/>
            <a:ext cx="748665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5B52EE84-6360-4B12-B1B1-48D5AB00A8AB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2168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E164CEE9-8946-4111-8F4D-0E794C699F29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728111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381000"/>
            <a:ext cx="1857375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381000"/>
            <a:ext cx="5800725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27F248C6-A948-49B1-AFED-B83994B9E50F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35234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4495800"/>
            <a:ext cx="7063740" cy="1691640"/>
          </a:xfrm>
        </p:spPr>
        <p:txBody>
          <a:bodyPr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609600" y="3200400"/>
            <a:ext cx="7924800" cy="0"/>
          </a:xfrm>
          <a:prstGeom prst="line">
            <a:avLst/>
          </a:prstGeom>
          <a:ln w="38100">
            <a:solidFill>
              <a:srgbClr val="FF4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US" sz="100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Footer Placeholder 8"/>
          <p:cNvSpPr txBox="1">
            <a:spLocks/>
          </p:cNvSpPr>
          <p:nvPr userDrawn="1"/>
        </p:nvSpPr>
        <p:spPr>
          <a:xfrm>
            <a:off x="76200" y="6584156"/>
            <a:ext cx="2286000" cy="3043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Fall 2018 – University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 Virginia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fld id="{313F0136-1ADC-465D-9B90-C4B23ACD248C}" type="slidenum">
              <a:rPr lang="en-US" sz="1000" b="0" smtClean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pPr algn="ctr" eaLnBrk="1" hangingPunct="1">
                <a:defRPr/>
              </a:pPr>
              <a:t>‹#›</a:t>
            </a:fld>
            <a:endParaRPr lang="en-US" sz="1000" b="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Praphamontripong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3759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1066800" y="4495800"/>
            <a:ext cx="7063740" cy="1691640"/>
          </a:xfrm>
        </p:spPr>
        <p:txBody>
          <a:bodyPr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09600" y="3200400"/>
            <a:ext cx="7924800" cy="0"/>
          </a:xfrm>
          <a:prstGeom prst="line">
            <a:avLst/>
          </a:prstGeom>
          <a:ln w="38100">
            <a:solidFill>
              <a:srgbClr val="FF4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3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US" sz="100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Footer Placeholder 8"/>
          <p:cNvSpPr txBox="1">
            <a:spLocks/>
          </p:cNvSpPr>
          <p:nvPr userDrawn="1"/>
        </p:nvSpPr>
        <p:spPr>
          <a:xfrm>
            <a:off x="76200" y="6584156"/>
            <a:ext cx="2286000" cy="3043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Fall 2018 – University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 Virginia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fld id="{313F0136-1ADC-465D-9B90-C4B23ACD248C}" type="slidenum">
              <a:rPr lang="en-US" sz="1000" b="0" smtClean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pPr algn="ctr" eaLnBrk="1" hangingPunct="1">
                <a:defRPr/>
              </a:pPr>
              <a:t>‹#›</a:t>
            </a:fld>
            <a:endParaRPr lang="en-US" sz="1000" b="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Praphamontripong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3701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 anchor="ctr">
            <a:noAutofit/>
          </a:bodyPr>
          <a:lstStyle>
            <a:lvl1pPr algn="ctr">
              <a:defRPr sz="4000" b="1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7955280" cy="5113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28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>
              <a:lnSpc>
                <a:spcPct val="100000"/>
              </a:lnSpc>
              <a:buClr>
                <a:schemeClr val="bg1"/>
              </a:buClr>
              <a:defRPr sz="24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3420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400800"/>
            <a:ext cx="1905000" cy="304800"/>
          </a:xfrm>
        </p:spPr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400800"/>
            <a:ext cx="2895600" cy="304800"/>
          </a:xfrm>
        </p:spPr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781800" y="6400800"/>
            <a:ext cx="1905000" cy="304800"/>
          </a:xfrm>
        </p:spPr>
        <p:txBody>
          <a:bodyPr/>
          <a:lstStyle>
            <a:lvl1pPr>
              <a:defRPr sz="800"/>
            </a:lvl1pPr>
          </a:lstStyle>
          <a:p>
            <a:pPr>
              <a:defRPr/>
            </a:pPr>
            <a:fld id="{26B86D16-7B3B-46A8-AF20-7C00D6DAAA50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3309005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4800600"/>
            <a:ext cx="706374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57494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539" y="365760"/>
            <a:ext cx="7269480" cy="1325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4539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2995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124200" y="6455811"/>
            <a:ext cx="3581400" cy="273844"/>
          </a:xfrm>
          <a:prstGeom prst="rect">
            <a:avLst/>
          </a:prstGeom>
        </p:spPr>
        <p:txBody>
          <a:bodyPr/>
          <a:lstStyle>
            <a:lvl1pPr algn="ctr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 eaLnBrk="1" hangingPunct="1">
              <a:defRPr/>
            </a:pPr>
            <a:endParaRPr lang="en-US">
              <a:solidFill>
                <a:srgbClr val="5AA2A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077200" y="6248400"/>
            <a:ext cx="685800" cy="5937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 eaLnBrk="1" hangingPunct="1">
              <a:defRPr/>
            </a:pPr>
            <a:fld id="{313F0136-1ADC-465D-9B90-C4B23ACD248C}" type="slidenum">
              <a:rPr lang="en-US" smtClean="0">
                <a:solidFill>
                  <a:srgbClr val="5AA2AE">
                    <a:lumMod val="40000"/>
                    <a:lumOff val="60000"/>
                  </a:srgbClr>
                </a:solidFill>
              </a:rPr>
              <a:pPr eaLnBrk="1" hangingPunct="1">
                <a:defRPr/>
              </a:pPr>
              <a:t>‹#›</a:t>
            </a:fld>
            <a:endParaRPr lang="en-US" dirty="0">
              <a:solidFill>
                <a:srgbClr val="5AA2A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15924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717185"/>
            <a:ext cx="336042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99432" y="1717185"/>
            <a:ext cx="3364992" cy="731520"/>
          </a:xfrm>
        </p:spPr>
        <p:txBody>
          <a:bodyPr anchor="b">
            <a:normAutofit/>
          </a:bodyPr>
          <a:lstStyle>
            <a:lvl1pPr marL="0" indent="0">
              <a:buFontTx/>
              <a:buNone/>
              <a:defRPr lang="en-US" sz="1800" b="0" kern="1200" spc="1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8000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5171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56406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451928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400300" cy="1600197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685800"/>
            <a:ext cx="4559300" cy="5486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99735"/>
            <a:ext cx="24003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D6296474-364D-4E26-AA0C-354464955EB4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5653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846963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257800"/>
            <a:ext cx="748665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6108590"/>
            <a:ext cx="748665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5B52EE84-6360-4B12-B1B1-48D5AB00A8AB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97588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E164CEE9-8946-4111-8F4D-0E794C699F29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03675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381000"/>
            <a:ext cx="1857375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381000"/>
            <a:ext cx="5800725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fld id="{27F248C6-A948-49B1-AFED-B83994B9E50F}" type="slidenum">
              <a:rPr lang="en-US" sz="2400" smtClean="0">
                <a:solidFill>
                  <a:prstClr val="black"/>
                </a:solidFill>
              </a:rPr>
              <a:pPr eaLnBrk="1" hangingPunct="1">
                <a:defRPr/>
              </a:pPr>
              <a:t>‹#›</a:t>
            </a:fld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1278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304800" y="6477000"/>
            <a:ext cx="1905000" cy="304800"/>
          </a:xfrm>
        </p:spPr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934200" y="6477000"/>
            <a:ext cx="1905000" cy="304800"/>
          </a:xfrm>
        </p:spPr>
        <p:txBody>
          <a:bodyPr/>
          <a:lstStyle>
            <a:lvl1pPr>
              <a:defRPr sz="800"/>
            </a:lvl1pPr>
          </a:lstStyle>
          <a:p>
            <a:pPr>
              <a:defRPr/>
            </a:pPr>
            <a:fld id="{40DB4AAF-9484-4D4D-A708-8B2780A2C97F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29163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381000" y="6400800"/>
            <a:ext cx="1905000" cy="304800"/>
          </a:xfrm>
        </p:spPr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400800"/>
            <a:ext cx="2895600" cy="304800"/>
          </a:xfrm>
        </p:spPr>
        <p:txBody>
          <a:bodyPr/>
          <a:lstStyle>
            <a:lvl1pPr>
              <a:defRPr sz="800"/>
            </a:lvl1pPr>
          </a:lstStyle>
          <a:p>
            <a:pPr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400800"/>
            <a:ext cx="1905000" cy="304800"/>
          </a:xfrm>
        </p:spPr>
        <p:txBody>
          <a:bodyPr/>
          <a:lstStyle>
            <a:lvl1pPr>
              <a:defRPr sz="800"/>
            </a:lvl1pPr>
          </a:lstStyle>
          <a:p>
            <a:pPr>
              <a:defRPr/>
            </a:pPr>
            <a:fld id="{B6B2BD84-C04A-4EAA-A476-8B952B8DC1D2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0630137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A84510-6743-4F5E-95F2-D4F90B11907D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757313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6CD81-0DA8-44A5-8104-5CC59D9CF857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639898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76200"/>
            <a:ext cx="7772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990600"/>
            <a:ext cx="89916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62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800">
                <a:latin typeface="Arial" pitchFamily="34" charset="0"/>
              </a:defRPr>
            </a:lvl1pPr>
          </a:lstStyle>
          <a:p>
            <a:pPr>
              <a:defRPr/>
            </a:pPr>
            <a:endParaRPr lang="en-US" b="0">
              <a:solidFill>
                <a:srgbClr val="FFFFFF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55320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800">
                <a:latin typeface="Arial" pitchFamily="34" charset="0"/>
              </a:defRPr>
            </a:lvl1pPr>
          </a:lstStyle>
          <a:p>
            <a:pPr>
              <a:defRPr/>
            </a:pPr>
            <a:endParaRPr lang="en-US" b="0" dirty="0">
              <a:solidFill>
                <a:srgbClr val="FFFFFF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1628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latin typeface="Arial" pitchFamily="34" charset="0"/>
              </a:defRPr>
            </a:lvl1pPr>
          </a:lstStyle>
          <a:p>
            <a:pPr>
              <a:defRPr/>
            </a:pPr>
            <a:fld id="{9A9D3E21-BDB1-4F8E-ACF6-C16E8262F55F}" type="slidenum">
              <a:rPr lang="en-US" b="0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 b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069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8" r:id="rId1"/>
    <p:sldLayoutId id="2147484059" r:id="rId2"/>
    <p:sldLayoutId id="2147484060" r:id="rId3"/>
    <p:sldLayoutId id="2147484061" r:id="rId4"/>
    <p:sldLayoutId id="2147484062" r:id="rId5"/>
    <p:sldLayoutId id="2147484063" r:id="rId6"/>
    <p:sldLayoutId id="2147484064" r:id="rId7"/>
    <p:sldLayoutId id="2147484065" r:id="rId8"/>
    <p:sldLayoutId id="2147484066" r:id="rId9"/>
    <p:sldLayoutId id="2147484067" r:id="rId10"/>
    <p:sldLayoutId id="2147484068" r:id="rId11"/>
  </p:sldLayoutIdLst>
  <p:transition/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Gill Sans MT" panose="020B0502020104020203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Gill Sans MT" panose="020B0502020104020203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Gill Sans MT" panose="020B0502020104020203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Gill Sans MT" panose="020B0502020104020203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5391" y="6568158"/>
            <a:ext cx="3844925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b" anchorCtr="0" compatLnSpc="1">
            <a:prstTxWarp prst="textNoShape">
              <a:avLst/>
            </a:prstTxWarp>
          </a:bodyPr>
          <a:lstStyle>
            <a:lvl1pPr>
              <a:defRPr sz="9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05275" y="6560220"/>
            <a:ext cx="2895600" cy="25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b" anchorCtr="0" compatLnSpc="1">
            <a:prstTxWarp prst="textNoShape">
              <a:avLst/>
            </a:prstTxWarp>
          </a:bodyPr>
          <a:lstStyle>
            <a:lvl1pPr algn="ctr">
              <a:defRPr sz="9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194550" y="6552283"/>
            <a:ext cx="1905000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b" anchorCtr="0" compatLnSpc="1">
            <a:prstTxWarp prst="textNoShape">
              <a:avLst/>
            </a:prstTxWarp>
          </a:bodyPr>
          <a:lstStyle>
            <a:lvl1pPr algn="r">
              <a:defRPr sz="9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80BDDBD9-5CD3-45F3-80AE-704B15C07F06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47625" y="96838"/>
            <a:ext cx="9048750" cy="869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625" y="950496"/>
            <a:ext cx="9048750" cy="5556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6350" y="6350"/>
            <a:ext cx="9118600" cy="68326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-1" y="729143"/>
            <a:ext cx="9118833" cy="0"/>
          </a:xfrm>
          <a:prstGeom prst="line">
            <a:avLst/>
          </a:prstGeom>
          <a:noFill/>
          <a:ln w="57150">
            <a:solidFill>
              <a:srgbClr val="0099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949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0" r:id="rId1"/>
    <p:sldLayoutId id="2147484071" r:id="rId2"/>
    <p:sldLayoutId id="2147484072" r:id="rId3"/>
    <p:sldLayoutId id="2147484073" r:id="rId4"/>
    <p:sldLayoutId id="2147484074" r:id="rId5"/>
    <p:sldLayoutId id="2147484075" r:id="rId6"/>
    <p:sldLayoutId id="2147484076" r:id="rId7"/>
    <p:sldLayoutId id="2147484077" r:id="rId8"/>
    <p:sldLayoutId id="2147484078" r:id="rId9"/>
    <p:sldLayoutId id="2147484079" r:id="rId10"/>
    <p:sldLayoutId id="2147484080" r:id="rId11"/>
  </p:sldLayoutIdLst>
  <p:transition spd="med"/>
  <p:hf hdr="0" ftr="0" dt="0"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Verdana" pitchFamily="34" charset="0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5pPr>
      <a:lvl6pPr marL="4572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6pPr>
      <a:lvl7pPr marL="9144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7pPr>
      <a:lvl8pPr marL="13716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8pPr>
      <a:lvl9pPr marL="18288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</a:defRPr>
      </a:lvl9pPr>
    </p:titleStyle>
    <p:bodyStyle>
      <a:lvl1pPr marL="285750" indent="-2857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75000"/>
        <a:buFont typeface="Monotype Sorts" charset="2"/>
        <a:buChar char="n"/>
        <a:defRPr sz="2800" b="0">
          <a:solidFill>
            <a:schemeClr val="tx1"/>
          </a:solidFill>
          <a:latin typeface="Gill Sans MT" pitchFamily="34" charset="0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2400" b="0">
          <a:solidFill>
            <a:schemeClr val="tx1"/>
          </a:solidFill>
          <a:latin typeface="Gill Sans MT" pitchFamily="34" charset="0"/>
        </a:defRPr>
      </a:lvl2pPr>
      <a:lvl3pPr marL="11430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000" b="0">
          <a:solidFill>
            <a:schemeClr val="tx1"/>
          </a:solidFill>
          <a:latin typeface="Gill Sans MT" pitchFamily="34" charset="0"/>
        </a:defRPr>
      </a:lvl3pPr>
      <a:lvl4pPr marL="1543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2000" b="0">
          <a:solidFill>
            <a:schemeClr val="tx1"/>
          </a:solidFill>
          <a:latin typeface="Gill Sans MT" pitchFamily="34" charset="0"/>
        </a:defRPr>
      </a:lvl4pPr>
      <a:lvl5pPr marL="20002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Font typeface="Wingdings" pitchFamily="2" charset="2"/>
        <a:buChar char="Ø"/>
        <a:defRPr sz="2000" b="0">
          <a:solidFill>
            <a:schemeClr val="tx1"/>
          </a:solidFill>
          <a:latin typeface="Gill Sans MT" pitchFamily="34" charset="0"/>
        </a:defRPr>
      </a:lvl5pPr>
      <a:lvl6pPr marL="24574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Font typeface="Wingdings" pitchFamily="2" charset="2"/>
        <a:buChar char="Ø"/>
        <a:defRPr b="1">
          <a:solidFill>
            <a:schemeClr val="tx1"/>
          </a:solidFill>
          <a:latin typeface="+mn-lt"/>
        </a:defRPr>
      </a:lvl6pPr>
      <a:lvl7pPr marL="29146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Font typeface="Wingdings" pitchFamily="2" charset="2"/>
        <a:buChar char="Ø"/>
        <a:defRPr b="1">
          <a:solidFill>
            <a:schemeClr val="tx1"/>
          </a:solidFill>
          <a:latin typeface="+mn-lt"/>
        </a:defRPr>
      </a:lvl7pPr>
      <a:lvl8pPr marL="33718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Font typeface="Wingdings" pitchFamily="2" charset="2"/>
        <a:buChar char="Ø"/>
        <a:defRPr b="1">
          <a:solidFill>
            <a:schemeClr val="tx1"/>
          </a:solidFill>
          <a:latin typeface="+mn-lt"/>
        </a:defRPr>
      </a:lvl8pPr>
      <a:lvl9pPr marL="3829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Font typeface="Wingdings" pitchFamily="2" charset="2"/>
        <a:buChar char="Ø"/>
        <a:defRPr b="1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0" y="914400"/>
            <a:ext cx="9144000" cy="0"/>
          </a:xfrm>
          <a:prstGeom prst="line">
            <a:avLst/>
          </a:prstGeom>
          <a:noFill/>
          <a:ln w="57150">
            <a:solidFill>
              <a:srgbClr val="FF4C00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>
              <a:defRPr/>
            </a:pPr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828801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US" sz="1000" dirty="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Footer Placeholder 8"/>
          <p:cNvSpPr txBox="1">
            <a:spLocks/>
          </p:cNvSpPr>
          <p:nvPr userDrawn="1"/>
        </p:nvSpPr>
        <p:spPr>
          <a:xfrm>
            <a:off x="76200" y="6584156"/>
            <a:ext cx="2286000" cy="3043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Fall 2018 – University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 Virginia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fld id="{313F0136-1ADC-465D-9B90-C4B23ACD248C}" type="slidenum">
              <a:rPr lang="en-US" sz="1000" b="0" smtClean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pPr algn="ctr" eaLnBrk="1" hangingPunct="1">
                <a:defRPr/>
              </a:pPr>
              <a:t>‹#›</a:t>
            </a:fld>
            <a:endParaRPr lang="en-US" sz="1000" b="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Praphamontripong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952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0" y="914400"/>
            <a:ext cx="9144000" cy="0"/>
          </a:xfrm>
          <a:prstGeom prst="line">
            <a:avLst/>
          </a:prstGeom>
          <a:noFill/>
          <a:ln w="57150">
            <a:solidFill>
              <a:srgbClr val="FF4C00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>
              <a:defRPr/>
            </a:pPr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828801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US" sz="1000" dirty="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Footer Placeholder 8"/>
          <p:cNvSpPr txBox="1">
            <a:spLocks/>
          </p:cNvSpPr>
          <p:nvPr userDrawn="1"/>
        </p:nvSpPr>
        <p:spPr>
          <a:xfrm>
            <a:off x="76200" y="6584156"/>
            <a:ext cx="2286000" cy="3043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Fall 2018 – University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 Virginia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fld id="{313F0136-1ADC-465D-9B90-C4B23ACD248C}" type="slidenum">
              <a:rPr lang="en-US" sz="1000" b="0" smtClean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pPr algn="ctr" eaLnBrk="1" hangingPunct="1">
                <a:defRPr/>
              </a:pPr>
              <a:t>‹#›</a:t>
            </a:fld>
            <a:endParaRPr lang="en-US" sz="1000" b="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Praphamontripong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014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  <p:sldLayoutId id="214748410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0" y="914400"/>
            <a:ext cx="9144000" cy="0"/>
          </a:xfrm>
          <a:prstGeom prst="line">
            <a:avLst/>
          </a:prstGeom>
          <a:noFill/>
          <a:ln w="57150">
            <a:solidFill>
              <a:srgbClr val="FF4C00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>
              <a:defRPr/>
            </a:pPr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828801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US" sz="1000" dirty="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Footer Placeholder 8"/>
          <p:cNvSpPr txBox="1">
            <a:spLocks/>
          </p:cNvSpPr>
          <p:nvPr userDrawn="1"/>
        </p:nvSpPr>
        <p:spPr>
          <a:xfrm>
            <a:off x="76200" y="6584156"/>
            <a:ext cx="2286000" cy="3043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Fall 2018 – University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 Virginia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 eaLnBrk="1" hangingPunct="1">
              <a:defRPr/>
            </a:pPr>
            <a:fld id="{313F0136-1ADC-465D-9B90-C4B23ACD248C}" type="slidenum">
              <a:rPr lang="en-US" sz="1000" b="0" smtClean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pPr algn="ctr" eaLnBrk="1" hangingPunct="1">
                <a:defRPr/>
              </a:pPr>
              <a:t>‹#›</a:t>
            </a:fld>
            <a:endParaRPr lang="en-US" sz="1000" b="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r>
              <a:rPr lang="de-DE" sz="1000" dirty="0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de-DE" sz="1000" dirty="0" err="1">
                <a:solidFill>
                  <a:srgbClr val="5AA2AE">
                    <a:lumMod val="40000"/>
                    <a:lumOff val="60000"/>
                  </a:srgbClr>
                </a:solidFill>
                <a:latin typeface="Arial" charset="0"/>
                <a:ea typeface="Arial" charset="0"/>
                <a:cs typeface="Arial" charset="0"/>
              </a:rPr>
              <a:t>Praphamontripong</a:t>
            </a:r>
            <a:endParaRPr lang="en-US" sz="1000" dirty="0">
              <a:solidFill>
                <a:srgbClr val="5AA2AE">
                  <a:lumMod val="40000"/>
                  <a:lumOff val="60000"/>
                </a:srgb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05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8" r:id="rId1"/>
    <p:sldLayoutId id="2147484109" r:id="rId2"/>
    <p:sldLayoutId id="2147484110" r:id="rId3"/>
    <p:sldLayoutId id="2147484111" r:id="rId4"/>
    <p:sldLayoutId id="2147484112" r:id="rId5"/>
    <p:sldLayoutId id="2147484113" r:id="rId6"/>
    <p:sldLayoutId id="2147484114" r:id="rId7"/>
    <p:sldLayoutId id="2147484115" r:id="rId8"/>
    <p:sldLayoutId id="2147484116" r:id="rId9"/>
    <p:sldLayoutId id="2147484117" r:id="rId10"/>
    <p:sldLayoutId id="2147484118" r:id="rId11"/>
    <p:sldLayoutId id="2147484119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114300" y="256705"/>
            <a:ext cx="8915400" cy="3925330"/>
          </a:xfrm>
          <a:noFill/>
        </p:spPr>
        <p:txBody>
          <a:bodyPr/>
          <a:lstStyle/>
          <a:p>
            <a:r>
              <a:rPr lang="en-US" sz="4000" b="1" dirty="0">
                <a:solidFill>
                  <a:schemeClr val="accent4"/>
                </a:solidFill>
              </a:rPr>
              <a:t>PMSCS 670</a:t>
            </a:r>
          </a:p>
          <a:p>
            <a:r>
              <a:rPr lang="en-US" sz="4000" b="1" dirty="0">
                <a:solidFill>
                  <a:schemeClr val="accent4"/>
                </a:solidFill>
              </a:rPr>
              <a:t>Software Testing</a:t>
            </a:r>
          </a:p>
          <a:p>
            <a:endParaRPr lang="en-US" sz="4000" b="1" dirty="0">
              <a:solidFill>
                <a:schemeClr val="accent4"/>
              </a:solidFill>
            </a:endParaRPr>
          </a:p>
          <a:p>
            <a:r>
              <a:rPr lang="en-US" sz="4000" b="1" dirty="0">
                <a:solidFill>
                  <a:srgbClr val="0000CC"/>
                </a:solidFill>
              </a:rPr>
              <a:t>Criteria</a:t>
            </a:r>
          </a:p>
          <a:p>
            <a:endParaRPr lang="en-US" sz="4000" b="1" dirty="0">
              <a:solidFill>
                <a:schemeClr val="accent4"/>
              </a:solidFill>
            </a:endParaRPr>
          </a:p>
          <a:p>
            <a:r>
              <a:rPr lang="en-US" sz="4000" b="1" dirty="0">
                <a:solidFill>
                  <a:srgbClr val="00FF00"/>
                </a:solidFill>
              </a:rPr>
              <a:t>Lecture 4</a:t>
            </a:r>
          </a:p>
          <a:p>
            <a:endParaRPr lang="en-US" sz="4000" b="1" dirty="0">
              <a:solidFill>
                <a:schemeClr val="accent4"/>
              </a:solidFill>
            </a:endParaRPr>
          </a:p>
        </p:txBody>
      </p:sp>
      <p:sp>
        <p:nvSpPr>
          <p:cNvPr id="9" name="Rectangle 7"/>
          <p:cNvSpPr txBox="1">
            <a:spLocks noChangeArrowheads="1"/>
          </p:cNvSpPr>
          <p:nvPr/>
        </p:nvSpPr>
        <p:spPr bwMode="auto">
          <a:xfrm>
            <a:off x="363071" y="5455024"/>
            <a:ext cx="89154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20000"/>
              </a:spcBef>
              <a:defRPr/>
            </a:pPr>
            <a:r>
              <a:rPr lang="en-US" sz="3600" kern="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Md. Rafsan Jani</a:t>
            </a:r>
          </a:p>
        </p:txBody>
      </p:sp>
    </p:spTree>
    <p:extLst>
      <p:ext uri="{BB962C8B-B14F-4D97-AF65-F5344CB8AC3E}">
        <p14:creationId xmlns:p14="http://schemas.microsoft.com/office/powerpoint/2010/main" val="286654245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Criteria Based on Structures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A1E189-A5E4-460C-B525-E80730F3D25C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6" name="Text Box 13"/>
          <p:cNvSpPr txBox="1">
            <a:spLocks noChangeArrowheads="1"/>
          </p:cNvSpPr>
          <p:nvPr/>
        </p:nvSpPr>
        <p:spPr bwMode="auto">
          <a:xfrm>
            <a:off x="879475" y="950913"/>
            <a:ext cx="7385050" cy="519112"/>
          </a:xfrm>
          <a:prstGeom prst="rect">
            <a:avLst/>
          </a:prstGeom>
          <a:solidFill>
            <a:schemeClr val="accent3">
              <a:lumMod val="95000"/>
            </a:schemeClr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2800" u="sng" dirty="0">
                <a:solidFill>
                  <a:srgbClr val="0000CC"/>
                </a:solidFill>
                <a:latin typeface="Gill Sans MT" panose="020B0502020104020203" pitchFamily="34" charset="0"/>
                <a:cs typeface="Arial" pitchFamily="34" charset="0"/>
              </a:rPr>
              <a:t>Structures</a:t>
            </a:r>
            <a:r>
              <a:rPr lang="en-US" sz="2800" dirty="0">
                <a:solidFill>
                  <a:srgbClr val="0000CC"/>
                </a:solidFill>
                <a:latin typeface="Gill Sans MT" panose="020B0502020104020203" pitchFamily="34" charset="0"/>
                <a:cs typeface="Arial" pitchFamily="34" charset="0"/>
              </a:rPr>
              <a:t> 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: Four ways to model software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625475" y="1736488"/>
            <a:ext cx="4017963" cy="1336321"/>
          </a:xfrm>
          <a:prstGeom prst="rect">
            <a:avLst/>
          </a:prstGeom>
        </p:spPr>
        <p:txBody>
          <a:bodyPr anchor="ctr"/>
          <a:lstStyle/>
          <a:p>
            <a:pPr marL="514350" indent="-514350">
              <a:lnSpc>
                <a:spcPct val="90000"/>
              </a:lnSpc>
              <a:spcBef>
                <a:spcPct val="30000"/>
              </a:spcBef>
              <a:buClr>
                <a:schemeClr val="tx1"/>
              </a:buClr>
              <a:buFont typeface="+mj-lt"/>
              <a:buAutoNum type="arabicPeriod"/>
              <a:defRPr/>
            </a:pPr>
            <a:r>
              <a:rPr lang="en-US" sz="3200" b="0" kern="0" dirty="0">
                <a:solidFill>
                  <a:schemeClr val="tx1"/>
                </a:solidFill>
                <a:latin typeface="Gill Sans MT" panose="020B0502020104020203" pitchFamily="34" charset="0"/>
              </a:rPr>
              <a:t>Input Domain Characterization (sets)</a:t>
            </a:r>
          </a:p>
        </p:txBody>
      </p:sp>
      <p:sp>
        <p:nvSpPr>
          <p:cNvPr id="8" name="Text Box 14"/>
          <p:cNvSpPr txBox="1">
            <a:spLocks noChangeArrowheads="1"/>
          </p:cNvSpPr>
          <p:nvPr/>
        </p:nvSpPr>
        <p:spPr bwMode="auto">
          <a:xfrm>
            <a:off x="4949825" y="1741251"/>
            <a:ext cx="2995613" cy="954087"/>
          </a:xfrm>
          <a:prstGeom prst="rect">
            <a:avLst/>
          </a:prstGeom>
          <a:solidFill>
            <a:schemeClr val="accent3">
              <a:lumMod val="95000"/>
            </a:schemeClr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anchor="b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A: {0, 1, &gt;1}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B: {600, 700, 800}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C: {</a:t>
            </a:r>
            <a:r>
              <a:rPr lang="en-US" dirty="0" err="1">
                <a:solidFill>
                  <a:schemeClr val="tx1"/>
                </a:solidFill>
                <a:latin typeface="Helvetica" charset="0"/>
                <a:cs typeface="Arial" pitchFamily="34" charset="0"/>
              </a:rPr>
              <a:t>swe</a:t>
            </a: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Helvetica" charset="0"/>
                <a:cs typeface="Arial" pitchFamily="34" charset="0"/>
              </a:rPr>
              <a:t>cs</a:t>
            </a: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Helvetica" charset="0"/>
                <a:cs typeface="Arial" pitchFamily="34" charset="0"/>
              </a:rPr>
              <a:t>isa</a:t>
            </a: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Helvetica" charset="0"/>
                <a:cs typeface="Arial" pitchFamily="34" charset="0"/>
              </a:rPr>
              <a:t>infs</a:t>
            </a: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}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582613" y="3212490"/>
            <a:ext cx="4017962" cy="584200"/>
          </a:xfrm>
          <a:prstGeom prst="rect">
            <a:avLst/>
          </a:prstGeom>
        </p:spPr>
        <p:txBody>
          <a:bodyPr anchor="ctr"/>
          <a:lstStyle/>
          <a:p>
            <a:pPr marL="514350" indent="-514350">
              <a:lnSpc>
                <a:spcPct val="90000"/>
              </a:lnSpc>
              <a:spcBef>
                <a:spcPct val="30000"/>
              </a:spcBef>
              <a:buClr>
                <a:schemeClr val="tx1"/>
              </a:buClr>
              <a:buFont typeface="+mj-lt"/>
              <a:buAutoNum type="arabicPeriod" startAt="2"/>
              <a:defRPr/>
            </a:pPr>
            <a:r>
              <a:rPr lang="en-US" sz="3200" b="0" kern="0" dirty="0">
                <a:solidFill>
                  <a:schemeClr val="tx1"/>
                </a:solidFill>
                <a:latin typeface="Gill Sans MT" panose="020B0502020104020203" pitchFamily="34" charset="0"/>
              </a:rPr>
              <a:t>Graphs</a:t>
            </a:r>
          </a:p>
        </p:txBody>
      </p:sp>
      <p:grpSp>
        <p:nvGrpSpPr>
          <p:cNvPr id="10" name="Group 4"/>
          <p:cNvGrpSpPr>
            <a:grpSpLocks/>
          </p:cNvGrpSpPr>
          <p:nvPr/>
        </p:nvGrpSpPr>
        <p:grpSpPr bwMode="auto">
          <a:xfrm>
            <a:off x="4949825" y="2996590"/>
            <a:ext cx="1497013" cy="1016000"/>
            <a:chOff x="2211" y="818"/>
            <a:chExt cx="943" cy="640"/>
          </a:xfrm>
        </p:grpSpPr>
        <p:sp>
          <p:nvSpPr>
            <p:cNvPr id="11" name="Oval 5"/>
            <p:cNvSpPr>
              <a:spLocks noChangeArrowheads="1"/>
            </p:cNvSpPr>
            <p:nvPr/>
          </p:nvSpPr>
          <p:spPr bwMode="auto">
            <a:xfrm>
              <a:off x="2211" y="818"/>
              <a:ext cx="242" cy="242"/>
            </a:xfrm>
            <a:prstGeom prst="ellipse">
              <a:avLst/>
            </a:prstGeom>
            <a:solidFill>
              <a:srgbClr val="66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Oval 6"/>
            <p:cNvSpPr>
              <a:spLocks noChangeArrowheads="1"/>
            </p:cNvSpPr>
            <p:nvPr/>
          </p:nvSpPr>
          <p:spPr bwMode="auto">
            <a:xfrm>
              <a:off x="2912" y="949"/>
              <a:ext cx="242" cy="242"/>
            </a:xfrm>
            <a:prstGeom prst="ellipse">
              <a:avLst/>
            </a:prstGeom>
            <a:solidFill>
              <a:srgbClr val="66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7"/>
            <p:cNvSpPr>
              <a:spLocks noChangeArrowheads="1"/>
            </p:cNvSpPr>
            <p:nvPr/>
          </p:nvSpPr>
          <p:spPr bwMode="auto">
            <a:xfrm>
              <a:off x="2495" y="1216"/>
              <a:ext cx="242" cy="242"/>
            </a:xfrm>
            <a:prstGeom prst="ellipse">
              <a:avLst/>
            </a:prstGeom>
            <a:solidFill>
              <a:srgbClr val="66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Line 8"/>
            <p:cNvSpPr>
              <a:spLocks noChangeShapeType="1"/>
            </p:cNvSpPr>
            <p:nvPr/>
          </p:nvSpPr>
          <p:spPr bwMode="auto">
            <a:xfrm>
              <a:off x="2460" y="939"/>
              <a:ext cx="456" cy="12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9"/>
            <p:cNvSpPr>
              <a:spLocks noChangeShapeType="1"/>
            </p:cNvSpPr>
            <p:nvPr/>
          </p:nvSpPr>
          <p:spPr bwMode="auto">
            <a:xfrm>
              <a:off x="2361" y="1052"/>
              <a:ext cx="179" cy="18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10"/>
            <p:cNvSpPr>
              <a:spLocks noChangeShapeType="1"/>
            </p:cNvSpPr>
            <p:nvPr/>
          </p:nvSpPr>
          <p:spPr bwMode="auto">
            <a:xfrm flipV="1">
              <a:off x="2731" y="1166"/>
              <a:ext cx="215" cy="12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582613" y="4235429"/>
            <a:ext cx="4017962" cy="739775"/>
          </a:xfrm>
          <a:prstGeom prst="rect">
            <a:avLst/>
          </a:prstGeom>
        </p:spPr>
        <p:txBody>
          <a:bodyPr anchor="ctr"/>
          <a:lstStyle/>
          <a:p>
            <a:pPr marL="514350" indent="-514350">
              <a:lnSpc>
                <a:spcPct val="90000"/>
              </a:lnSpc>
              <a:spcBef>
                <a:spcPct val="30000"/>
              </a:spcBef>
              <a:buClr>
                <a:schemeClr val="tx1"/>
              </a:buClr>
              <a:buFont typeface="+mj-lt"/>
              <a:buAutoNum type="arabicPeriod" startAt="3"/>
              <a:defRPr/>
            </a:pPr>
            <a:r>
              <a:rPr lang="en-US" sz="3200" b="0" kern="0" dirty="0">
                <a:solidFill>
                  <a:schemeClr val="tx1"/>
                </a:solidFill>
                <a:latin typeface="Gill Sans MT" panose="020B0502020104020203" pitchFamily="34" charset="0"/>
              </a:rPr>
              <a:t>Logical Expressions</a:t>
            </a:r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4949825" y="4406879"/>
            <a:ext cx="3703638" cy="396875"/>
          </a:xfrm>
          <a:prstGeom prst="rect">
            <a:avLst/>
          </a:prstGeom>
          <a:solidFill>
            <a:schemeClr val="accent3">
              <a:lumMod val="95000"/>
            </a:schemeClr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(not X or not Y) and A and B</a:t>
            </a:r>
          </a:p>
        </p:txBody>
      </p:sp>
      <p:sp>
        <p:nvSpPr>
          <p:cNvPr id="19" name="Rectangle 3"/>
          <p:cNvSpPr txBox="1">
            <a:spLocks noChangeArrowheads="1"/>
          </p:cNvSpPr>
          <p:nvPr/>
        </p:nvSpPr>
        <p:spPr>
          <a:xfrm>
            <a:off x="582613" y="5407003"/>
            <a:ext cx="4017962" cy="1062832"/>
          </a:xfrm>
          <a:prstGeom prst="rect">
            <a:avLst/>
          </a:prstGeom>
        </p:spPr>
        <p:txBody>
          <a:bodyPr anchor="ctr"/>
          <a:lstStyle/>
          <a:p>
            <a:pPr marL="514350" indent="-514350">
              <a:lnSpc>
                <a:spcPct val="90000"/>
              </a:lnSpc>
              <a:spcBef>
                <a:spcPct val="30000"/>
              </a:spcBef>
              <a:buClr>
                <a:schemeClr val="tx1"/>
              </a:buClr>
              <a:buFont typeface="+mj-lt"/>
              <a:buAutoNum type="arabicPeriod" startAt="4"/>
              <a:defRPr/>
            </a:pPr>
            <a:r>
              <a:rPr lang="en-US" sz="3200" b="0" kern="0" dirty="0">
                <a:solidFill>
                  <a:schemeClr val="tx1"/>
                </a:solidFill>
                <a:latin typeface="Gill Sans MT" panose="020B0502020104020203" pitchFamily="34" charset="0"/>
              </a:rPr>
              <a:t>Syntactic Structures (grammars)</a:t>
            </a:r>
          </a:p>
        </p:txBody>
      </p:sp>
      <p:sp>
        <p:nvSpPr>
          <p:cNvPr id="20" name="Text Box 12"/>
          <p:cNvSpPr txBox="1">
            <a:spLocks noChangeArrowheads="1"/>
          </p:cNvSpPr>
          <p:nvPr/>
        </p:nvSpPr>
        <p:spPr bwMode="auto">
          <a:xfrm>
            <a:off x="4949825" y="5139510"/>
            <a:ext cx="2063750" cy="1330325"/>
          </a:xfrm>
          <a:prstGeom prst="rect">
            <a:avLst/>
          </a:prstGeom>
          <a:solidFill>
            <a:schemeClr val="accent3">
              <a:lumMod val="95000"/>
            </a:schemeClr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anchor="b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if (x &gt; y)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    z = x - y;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else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   z = 2 * x;</a:t>
            </a:r>
          </a:p>
        </p:txBody>
      </p:sp>
    </p:spTree>
    <p:extLst>
      <p:ext uri="{BB962C8B-B14F-4D97-AF65-F5344CB8AC3E}">
        <p14:creationId xmlns:p14="http://schemas.microsoft.com/office/powerpoint/2010/main" val="27134933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 autoUpdateAnimBg="0"/>
      <p:bldP spid="9" grpId="0"/>
      <p:bldP spid="17" grpId="0"/>
      <p:bldP spid="18" grpId="0" animBg="1" autoUpdateAnimBg="0"/>
      <p:bldP spid="19" grpId="0"/>
      <p:bldP spid="20" grpId="0" animBg="1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: Jelly Bean Coverage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00" y="876822"/>
            <a:ext cx="4435366" cy="317656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Flavors</a:t>
            </a:r>
            <a:r>
              <a:rPr lang="en-US" dirty="0"/>
              <a:t> 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Lemon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Pistachio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Cantaloupe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Pear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Tangerine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Apricot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4B1FAA-A740-404F-BBC5-7C153B666279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1026" name="Picture 2" descr="http://www.oldtimecandy.com/assets/images/singles/jelly_beans_assort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340" y="1095186"/>
            <a:ext cx="1596850" cy="1197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967785" y="876822"/>
            <a:ext cx="4144246" cy="3176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75000"/>
              <a:buFont typeface="Monotype Sorts" charset="2"/>
              <a:buChar char="n"/>
              <a:defRPr sz="2800" b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2400" b="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kern="0" dirty="0"/>
              <a:t>   </a:t>
            </a:r>
            <a:r>
              <a:rPr lang="en-US" kern="0" dirty="0">
                <a:solidFill>
                  <a:schemeClr val="tx2"/>
                </a:solidFill>
              </a:rPr>
              <a:t>Colors</a:t>
            </a:r>
            <a:r>
              <a:rPr lang="en-US" kern="0" dirty="0"/>
              <a:t> :</a:t>
            </a:r>
          </a:p>
          <a:p>
            <a:pPr marL="731520" lvl="1" indent="-365760">
              <a:buFont typeface="+mj-lt"/>
              <a:buAutoNum type="arabicPeriod"/>
            </a:pPr>
            <a:r>
              <a:rPr lang="en-US" kern="0" dirty="0"/>
              <a:t>Yellow (Lemon, Apricot)</a:t>
            </a:r>
          </a:p>
          <a:p>
            <a:pPr marL="731520" lvl="1" indent="-365760">
              <a:buFont typeface="+mj-lt"/>
              <a:buAutoNum type="arabicPeriod"/>
            </a:pPr>
            <a:r>
              <a:rPr lang="en-US" kern="0" dirty="0"/>
              <a:t>Green (Pistachio)</a:t>
            </a:r>
          </a:p>
          <a:p>
            <a:pPr marL="731520" lvl="1" indent="-365760">
              <a:buFont typeface="+mj-lt"/>
              <a:buAutoNum type="arabicPeriod"/>
            </a:pPr>
            <a:r>
              <a:rPr lang="en-US" kern="0" dirty="0"/>
              <a:t>Orange (Cantaloupe, Tangerine)</a:t>
            </a:r>
          </a:p>
          <a:p>
            <a:pPr marL="731520" lvl="1" indent="-365760">
              <a:buFont typeface="+mj-lt"/>
              <a:buAutoNum type="arabicPeriod"/>
            </a:pPr>
            <a:r>
              <a:rPr lang="en-US" kern="0" dirty="0"/>
              <a:t>White (Pear)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88899" y="3930554"/>
            <a:ext cx="8754849" cy="2608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75000"/>
              <a:buFont typeface="Monotype Sorts" charset="2"/>
              <a:buChar char="n"/>
              <a:defRPr sz="2800" b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2400" b="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/>
              <a:t>Possible coverage criteria 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kern="0" dirty="0"/>
              <a:t>Taste one jelly bean of </a:t>
            </a:r>
            <a:r>
              <a:rPr lang="en-US" kern="0" dirty="0">
                <a:solidFill>
                  <a:schemeClr val="tx2"/>
                </a:solidFill>
              </a:rPr>
              <a:t>each flavor</a:t>
            </a:r>
          </a:p>
          <a:p>
            <a:pPr lvl="2"/>
            <a:r>
              <a:rPr lang="en-US" kern="0" dirty="0"/>
              <a:t>Deciding if yellow jelly bean is Lemon or Apricot is a controllability problem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kern="0" dirty="0"/>
              <a:t>Taste one jelly bean of </a:t>
            </a:r>
            <a:r>
              <a:rPr lang="en-US" kern="0" dirty="0">
                <a:solidFill>
                  <a:schemeClr val="tx2"/>
                </a:solidFill>
              </a:rPr>
              <a:t>each color</a:t>
            </a:r>
          </a:p>
        </p:txBody>
      </p:sp>
    </p:spTree>
    <p:extLst>
      <p:ext uri="{BB962C8B-B14F-4D97-AF65-F5344CB8AC3E}">
        <p14:creationId xmlns:p14="http://schemas.microsoft.com/office/powerpoint/2010/main" val="405451348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Source Code</a:t>
            </a: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8600" y="4005656"/>
            <a:ext cx="5562600" cy="75575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indent="0" fontAlgn="auto">
              <a:spcBef>
                <a:spcPts val="1200"/>
              </a:spcBef>
              <a:spcAft>
                <a:spcPts val="0"/>
              </a:spcAft>
              <a:buClr>
                <a:prstClr val="white"/>
              </a:buClr>
              <a:buFont typeface="Arial" pitchFamily="34" charset="0"/>
              <a:buNone/>
            </a:pPr>
            <a:r>
              <a:rPr lang="en-US" sz="2000" b="0" dirty="0">
                <a:solidFill>
                  <a:prstClr val="white"/>
                </a:solidFill>
              </a:rPr>
              <a:t>Test requirements for </a:t>
            </a:r>
            <a:r>
              <a:rPr lang="en-US" sz="2000" b="0" dirty="0">
                <a:solidFill>
                  <a:srgbClr val="FFFF00"/>
                </a:solidFill>
              </a:rPr>
              <a:t>line coverage</a:t>
            </a:r>
            <a:r>
              <a:rPr lang="en-US" sz="2000" b="0" dirty="0">
                <a:solidFill>
                  <a:prstClr val="white"/>
                </a:solidFill>
              </a:rPr>
              <a:t> </a:t>
            </a:r>
            <a:endParaRPr lang="en-US" sz="2000" b="0" i="1" dirty="0">
              <a:solidFill>
                <a:srgbClr val="FFFF00"/>
              </a:solidFill>
            </a:endParaRPr>
          </a:p>
        </p:txBody>
      </p:sp>
      <p:sp>
        <p:nvSpPr>
          <p:cNvPr id="10" name="Content Placeholder 4"/>
          <p:cNvSpPr txBox="1">
            <a:spLocks/>
          </p:cNvSpPr>
          <p:nvPr/>
        </p:nvSpPr>
        <p:spPr>
          <a:xfrm>
            <a:off x="5638800" y="4010059"/>
            <a:ext cx="3276600" cy="799007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860425" indent="-846138" fontAlgn="auto">
              <a:spcBef>
                <a:spcPts val="1200"/>
              </a:spcBef>
              <a:spcAft>
                <a:spcPts val="0"/>
              </a:spcAft>
              <a:buClr>
                <a:prstClr val="white"/>
              </a:buClr>
              <a:buFont typeface="Arial" pitchFamily="34" charset="0"/>
              <a:buNone/>
            </a:pPr>
            <a:r>
              <a:rPr lang="en-US" sz="1800" b="0" i="1" dirty="0">
                <a:solidFill>
                  <a:srgbClr val="FFFF00"/>
                </a:solidFill>
              </a:rPr>
              <a:t>TR</a:t>
            </a:r>
            <a:r>
              <a:rPr lang="en-US" sz="1800" b="0" dirty="0">
                <a:solidFill>
                  <a:prstClr val="white"/>
                </a:solidFill>
              </a:rPr>
              <a:t> = {line1, line2, line3, line4, line5}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753" y="992314"/>
            <a:ext cx="6719047" cy="288383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447800" y="2029968"/>
            <a:ext cx="5029200" cy="15544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US" sz="2400">
              <a:solidFill>
                <a:prstClr val="white"/>
              </a:solidFill>
            </a:endParaRPr>
          </a:p>
        </p:txBody>
      </p:sp>
      <p:sp>
        <p:nvSpPr>
          <p:cNvPr id="14" name="Content Placeholder 4"/>
          <p:cNvSpPr txBox="1">
            <a:spLocks/>
          </p:cNvSpPr>
          <p:nvPr/>
        </p:nvSpPr>
        <p:spPr>
          <a:xfrm>
            <a:off x="228600" y="4911590"/>
            <a:ext cx="5562600" cy="75575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indent="0" fontAlgn="auto">
              <a:spcBef>
                <a:spcPts val="1200"/>
              </a:spcBef>
              <a:spcAft>
                <a:spcPts val="0"/>
              </a:spcAft>
              <a:buClr>
                <a:prstClr val="white"/>
              </a:buClr>
              <a:buFont typeface="Arial" pitchFamily="34" charset="0"/>
              <a:buNone/>
            </a:pPr>
            <a:r>
              <a:rPr lang="en-US" sz="2000" b="0" dirty="0">
                <a:solidFill>
                  <a:prstClr val="white"/>
                </a:solidFill>
              </a:rPr>
              <a:t>Test requirements for </a:t>
            </a:r>
            <a:r>
              <a:rPr lang="en-US" sz="2000" b="0" dirty="0">
                <a:solidFill>
                  <a:srgbClr val="FFFF00"/>
                </a:solidFill>
              </a:rPr>
              <a:t>branch coverage</a:t>
            </a:r>
            <a:r>
              <a:rPr lang="en-US" sz="2000" b="0" dirty="0">
                <a:solidFill>
                  <a:prstClr val="white"/>
                </a:solidFill>
              </a:rPr>
              <a:t> </a:t>
            </a:r>
            <a:endParaRPr lang="en-US" sz="2000" b="0" i="1" dirty="0">
              <a:solidFill>
                <a:srgbClr val="FFFF00"/>
              </a:solidFill>
            </a:endParaRPr>
          </a:p>
        </p:txBody>
      </p:sp>
      <p:sp>
        <p:nvSpPr>
          <p:cNvPr id="15" name="Content Placeholder 4"/>
          <p:cNvSpPr txBox="1">
            <a:spLocks/>
          </p:cNvSpPr>
          <p:nvPr/>
        </p:nvSpPr>
        <p:spPr>
          <a:xfrm>
            <a:off x="5638800" y="4915993"/>
            <a:ext cx="3276600" cy="799007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860425" indent="-846138" fontAlgn="auto">
              <a:spcBef>
                <a:spcPts val="1200"/>
              </a:spcBef>
              <a:spcAft>
                <a:spcPts val="0"/>
              </a:spcAft>
              <a:buClr>
                <a:prstClr val="white"/>
              </a:buClr>
              <a:buFont typeface="Arial" pitchFamily="34" charset="0"/>
              <a:buNone/>
            </a:pPr>
            <a:r>
              <a:rPr lang="en-US" sz="1800" b="0" i="1" dirty="0">
                <a:solidFill>
                  <a:srgbClr val="FFFF00"/>
                </a:solidFill>
              </a:rPr>
              <a:t>TR</a:t>
            </a:r>
            <a:r>
              <a:rPr lang="en-US" sz="1800" b="0" dirty="0">
                <a:solidFill>
                  <a:prstClr val="white"/>
                </a:solidFill>
              </a:rPr>
              <a:t> </a:t>
            </a:r>
            <a:r>
              <a:rPr lang="en-US" sz="1800" b="0">
                <a:solidFill>
                  <a:prstClr val="white"/>
                </a:solidFill>
              </a:rPr>
              <a:t>= {NPE-B1, B1, !B1, B2, !B2}</a:t>
            </a:r>
            <a:endParaRPr lang="en-US" sz="1800" b="0" dirty="0">
              <a:solidFill>
                <a:prstClr val="white"/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2798064" y="1219200"/>
            <a:ext cx="4389120" cy="582168"/>
            <a:chOff x="2798064" y="1219200"/>
            <a:chExt cx="4389120" cy="582168"/>
          </a:xfrm>
        </p:grpSpPr>
        <p:sp>
          <p:nvSpPr>
            <p:cNvPr id="16" name="Rectangle 15"/>
            <p:cNvSpPr/>
            <p:nvPr/>
          </p:nvSpPr>
          <p:spPr>
            <a:xfrm>
              <a:off x="2798064" y="1527048"/>
              <a:ext cx="4389120" cy="27432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/>
              <a:endParaRPr lang="en-US" sz="2400">
                <a:solidFill>
                  <a:prstClr val="white"/>
                </a:solidFill>
              </a:endParaRPr>
            </a:p>
          </p:txBody>
        </p:sp>
        <p:sp>
          <p:nvSpPr>
            <p:cNvPr id="17" name="Content Placeholder 4"/>
            <p:cNvSpPr txBox="1">
              <a:spLocks/>
            </p:cNvSpPr>
            <p:nvPr/>
          </p:nvSpPr>
          <p:spPr>
            <a:xfrm>
              <a:off x="5715000" y="1219200"/>
              <a:ext cx="1219201" cy="363143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4288" indent="0" fontAlgn="auto">
                <a:spcBef>
                  <a:spcPts val="1200"/>
                </a:spcBef>
                <a:spcAft>
                  <a:spcPts val="0"/>
                </a:spcAft>
                <a:buClr>
                  <a:prstClr val="white"/>
                </a:buClr>
                <a:buFont typeface="Arial" pitchFamily="34" charset="0"/>
                <a:buNone/>
              </a:pPr>
              <a:r>
                <a:rPr lang="en-US" sz="1600" b="0" dirty="0">
                  <a:solidFill>
                    <a:srgbClr val="C00000"/>
                  </a:solidFill>
                </a:rPr>
                <a:t>NPE-B1</a:t>
              </a:r>
              <a:endParaRPr lang="en-US" sz="1600" b="0" i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052064" y="1981201"/>
            <a:ext cx="1221297" cy="582167"/>
            <a:chOff x="2798064" y="1219201"/>
            <a:chExt cx="4411374" cy="582167"/>
          </a:xfrm>
        </p:grpSpPr>
        <p:sp>
          <p:nvSpPr>
            <p:cNvPr id="20" name="Rectangle 19"/>
            <p:cNvSpPr/>
            <p:nvPr/>
          </p:nvSpPr>
          <p:spPr>
            <a:xfrm>
              <a:off x="2798064" y="1527048"/>
              <a:ext cx="4389120" cy="27432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/>
              <a:endParaRPr lang="en-US" sz="2400">
                <a:solidFill>
                  <a:prstClr val="white"/>
                </a:solidFill>
              </a:endParaRPr>
            </a:p>
          </p:txBody>
        </p:sp>
        <p:sp>
          <p:nvSpPr>
            <p:cNvPr id="21" name="Content Placeholder 4"/>
            <p:cNvSpPr txBox="1">
              <a:spLocks/>
            </p:cNvSpPr>
            <p:nvPr/>
          </p:nvSpPr>
          <p:spPr>
            <a:xfrm>
              <a:off x="5260522" y="1219201"/>
              <a:ext cx="1948916" cy="354902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4288" indent="0" algn="r" fontAlgn="auto">
                <a:spcBef>
                  <a:spcPts val="1200"/>
                </a:spcBef>
                <a:spcAft>
                  <a:spcPts val="0"/>
                </a:spcAft>
                <a:buClr>
                  <a:prstClr val="white"/>
                </a:buClr>
                <a:buFont typeface="Arial" pitchFamily="34" charset="0"/>
                <a:buNone/>
              </a:pPr>
              <a:r>
                <a:rPr lang="en-US" sz="1600" b="0" dirty="0">
                  <a:solidFill>
                    <a:srgbClr val="C00000"/>
                  </a:solidFill>
                </a:rPr>
                <a:t>B1</a:t>
              </a:r>
              <a:endParaRPr lang="en-US" sz="1600" b="0" i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900598" y="2554901"/>
            <a:ext cx="2045281" cy="354902"/>
            <a:chOff x="2798064" y="1542966"/>
            <a:chExt cx="5622889" cy="354902"/>
          </a:xfrm>
        </p:grpSpPr>
        <p:sp>
          <p:nvSpPr>
            <p:cNvPr id="23" name="Rectangle 22"/>
            <p:cNvSpPr/>
            <p:nvPr/>
          </p:nvSpPr>
          <p:spPr>
            <a:xfrm>
              <a:off x="2798064" y="1548385"/>
              <a:ext cx="4389119" cy="27432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/>
              <a:endParaRPr lang="en-US" sz="2400">
                <a:solidFill>
                  <a:prstClr val="white"/>
                </a:solidFill>
              </a:endParaRPr>
            </a:p>
          </p:txBody>
        </p:sp>
        <p:sp>
          <p:nvSpPr>
            <p:cNvPr id="24" name="Content Placeholder 4"/>
            <p:cNvSpPr txBox="1">
              <a:spLocks/>
            </p:cNvSpPr>
            <p:nvPr/>
          </p:nvSpPr>
          <p:spPr>
            <a:xfrm>
              <a:off x="6472036" y="1542966"/>
              <a:ext cx="1948917" cy="354902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4288" indent="0" algn="r" fontAlgn="auto">
                <a:spcBef>
                  <a:spcPts val="1200"/>
                </a:spcBef>
                <a:spcAft>
                  <a:spcPts val="0"/>
                </a:spcAft>
                <a:buClr>
                  <a:prstClr val="white"/>
                </a:buClr>
                <a:buFont typeface="Arial" pitchFamily="34" charset="0"/>
                <a:buNone/>
              </a:pPr>
              <a:r>
                <a:rPr lang="en-US" sz="1600" b="0">
                  <a:solidFill>
                    <a:srgbClr val="C00000"/>
                  </a:solidFill>
                </a:rPr>
                <a:t>B2</a:t>
              </a:r>
              <a:endParaRPr lang="en-US" sz="1600" b="0" i="1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2389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4" grpId="0" animBg="1"/>
      <p:bldP spid="14" grpId="0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E0DD0FB2-688D-4A83-A4E6-B9CE6EF0222C}" type="slidenum">
              <a:rPr lang="en-US" sz="900" b="0" smtClean="0">
                <a:solidFill>
                  <a:schemeClr val="tx1"/>
                </a:solidFill>
              </a:rPr>
              <a:pPr/>
              <a:t>13</a:t>
            </a:fld>
            <a:endParaRPr lang="en-US" sz="900" b="0">
              <a:solidFill>
                <a:schemeClr val="tx1"/>
              </a:solidFill>
            </a:endParaRPr>
          </a:p>
        </p:txBody>
      </p:sp>
      <p:sp>
        <p:nvSpPr>
          <p:cNvPr id="727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Coverage</a:t>
            </a:r>
          </a:p>
        </p:txBody>
      </p:sp>
      <p:sp>
        <p:nvSpPr>
          <p:cNvPr id="727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8113" y="3262313"/>
            <a:ext cx="8867775" cy="3114675"/>
          </a:xfrm>
        </p:spPr>
        <p:txBody>
          <a:bodyPr/>
          <a:lstStyle/>
          <a:p>
            <a:r>
              <a:rPr lang="en-US" dirty="0">
                <a:solidFill>
                  <a:srgbClr val="0000CC"/>
                </a:solidFill>
              </a:rPr>
              <a:t>Infeasible test requirements </a:t>
            </a:r>
            <a:r>
              <a:rPr lang="en-US" dirty="0"/>
              <a:t>: test requirements that cannot be satisfied</a:t>
            </a:r>
          </a:p>
          <a:p>
            <a:pPr lvl="1"/>
            <a:r>
              <a:rPr lang="en-US" sz="2000" dirty="0"/>
              <a:t>No test case values exist that meet the test requirements</a:t>
            </a:r>
          </a:p>
          <a:p>
            <a:pPr lvl="1"/>
            <a:r>
              <a:rPr lang="en-US" sz="2000" dirty="0"/>
              <a:t>Example: Dead code</a:t>
            </a:r>
          </a:p>
          <a:p>
            <a:pPr lvl="1"/>
            <a:r>
              <a:rPr lang="en-US" sz="2000" dirty="0"/>
              <a:t>Detection of infeasible test requirements is formally </a:t>
            </a:r>
            <a:r>
              <a:rPr lang="en-US" sz="2000" dirty="0" err="1"/>
              <a:t>undecidable</a:t>
            </a:r>
            <a:r>
              <a:rPr lang="en-US" sz="2000" dirty="0"/>
              <a:t> for most test criteria</a:t>
            </a:r>
            <a:endParaRPr lang="en-US" sz="1800" dirty="0"/>
          </a:p>
          <a:p>
            <a:r>
              <a:rPr lang="en-US" dirty="0"/>
              <a:t>Thus, 100% coverage is </a:t>
            </a:r>
            <a:r>
              <a:rPr lang="en-US" dirty="0">
                <a:solidFill>
                  <a:srgbClr val="0000CC"/>
                </a:solidFill>
              </a:rPr>
              <a:t>impossible </a:t>
            </a:r>
            <a:r>
              <a:rPr lang="en-US" dirty="0"/>
              <a:t>in practice</a:t>
            </a:r>
          </a:p>
        </p:txBody>
      </p:sp>
      <p:sp>
        <p:nvSpPr>
          <p:cNvPr id="189444" name="Text Box 4"/>
          <p:cNvSpPr txBox="1">
            <a:spLocks noChangeArrowheads="1"/>
          </p:cNvSpPr>
          <p:nvPr/>
        </p:nvSpPr>
        <p:spPr bwMode="auto">
          <a:xfrm>
            <a:off x="590550" y="926265"/>
            <a:ext cx="7962900" cy="2246769"/>
          </a:xfrm>
          <a:prstGeom prst="rect">
            <a:avLst/>
          </a:prstGeom>
          <a:solidFill>
            <a:schemeClr val="accent3">
              <a:lumMod val="95000"/>
            </a:schemeClr>
          </a:solidFill>
          <a:ln w="12700">
            <a:solidFill>
              <a:srgbClr val="C00000"/>
            </a:solidFill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  <a:defRPr/>
            </a:pP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Given a set of test requirements </a:t>
            </a:r>
            <a:r>
              <a:rPr lang="en-US" sz="2800" i="1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TR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 for coverage criterion </a:t>
            </a:r>
            <a:r>
              <a:rPr lang="en-US" sz="2800" i="1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C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, a test set </a:t>
            </a:r>
            <a:r>
              <a:rPr lang="en-US" sz="2800" i="1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T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 satisfies </a:t>
            </a:r>
            <a:r>
              <a:rPr lang="en-US" sz="2800" i="1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C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 coverage if and only if for every test requirement </a:t>
            </a:r>
            <a:r>
              <a:rPr lang="en-US" sz="2800" i="1" dirty="0" err="1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tr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 in </a:t>
            </a:r>
            <a:r>
              <a:rPr lang="en-US" sz="2800" i="1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TR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, there is at least one test </a:t>
            </a:r>
            <a:r>
              <a:rPr lang="en-US" sz="2800" i="1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t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 in </a:t>
            </a:r>
            <a:r>
              <a:rPr lang="en-US" sz="2800" i="1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T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 such that </a:t>
            </a:r>
            <a:r>
              <a:rPr lang="en-US" sz="2800" i="1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t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 satisfies </a:t>
            </a:r>
            <a:r>
              <a:rPr lang="en-US" sz="2800" i="1" dirty="0" err="1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tr</a:t>
            </a:r>
            <a:endParaRPr lang="en-US" sz="2800" i="1" dirty="0">
              <a:solidFill>
                <a:schemeClr val="tx1"/>
              </a:solidFill>
              <a:latin typeface="Gill Sans MT" panose="020B0502020104020203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43797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Infeasible Test Requirement</a:t>
            </a:r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304800" y="914400"/>
            <a:ext cx="8686800" cy="226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Bef>
                <a:spcPts val="1000"/>
              </a:spcBef>
              <a:buNone/>
              <a:defRPr/>
            </a:pPr>
            <a:r>
              <a:rPr lang="en-US" sz="2000" b="0" dirty="0">
                <a:solidFill>
                  <a:schemeClr val="tx1"/>
                </a:solidFill>
              </a:rPr>
              <a:t>Example:</a:t>
            </a:r>
          </a:p>
          <a:p>
            <a:pPr marL="0" indent="0" fontAlgn="auto">
              <a:spcBef>
                <a:spcPts val="1000"/>
              </a:spcBef>
              <a:buNone/>
              <a:defRPr/>
            </a:pPr>
            <a:endParaRPr lang="en-US" sz="2000" b="0" dirty="0">
              <a:solidFill>
                <a:schemeClr val="tx1"/>
              </a:solidFill>
            </a:endParaRPr>
          </a:p>
          <a:p>
            <a:pPr marL="0" indent="0" fontAlgn="auto">
              <a:lnSpc>
                <a:spcPct val="200000"/>
              </a:lnSpc>
              <a:spcBef>
                <a:spcPts val="500"/>
              </a:spcBef>
              <a:buNone/>
              <a:defRPr/>
            </a:pPr>
            <a:endParaRPr lang="en-US" sz="2000" b="0" dirty="0">
              <a:solidFill>
                <a:schemeClr val="tx1"/>
              </a:solidFill>
            </a:endParaRPr>
          </a:p>
          <a:p>
            <a:pPr marL="0" indent="0" fontAlgn="auto">
              <a:spcBef>
                <a:spcPts val="3000"/>
              </a:spcBef>
              <a:buNone/>
              <a:defRPr/>
            </a:pPr>
            <a:r>
              <a:rPr lang="en-US" sz="2000" b="0" dirty="0">
                <a:solidFill>
                  <a:schemeClr val="tx1"/>
                </a:solidFill>
              </a:rPr>
              <a:t>Imagine if we have the following test requirements</a:t>
            </a:r>
          </a:p>
          <a:p>
            <a:pPr marL="473075" indent="0" fontAlgn="auto">
              <a:spcBef>
                <a:spcPts val="0"/>
              </a:spcBef>
              <a:buNone/>
              <a:defRPr/>
            </a:pPr>
            <a:r>
              <a:rPr lang="en-US" sz="2000" b="0" dirty="0">
                <a:solidFill>
                  <a:schemeClr val="tx1"/>
                </a:solidFill>
              </a:rPr>
              <a:t>TR = {all sides &gt; 0, all sides = 0, all sides &lt; 0}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029" y="1006677"/>
            <a:ext cx="6625246" cy="171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6054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Jelly Beans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00" y="1746914"/>
            <a:ext cx="8966200" cy="832513"/>
          </a:xfrm>
        </p:spPr>
        <p:txBody>
          <a:bodyPr/>
          <a:lstStyle/>
          <a:p>
            <a:r>
              <a:rPr lang="en-US" dirty="0"/>
              <a:t>Does test set T1 satisfy the </a:t>
            </a:r>
            <a:r>
              <a:rPr lang="en-US" dirty="0">
                <a:solidFill>
                  <a:schemeClr val="tx2"/>
                </a:solidFill>
              </a:rPr>
              <a:t>flavor criterion </a:t>
            </a:r>
            <a:r>
              <a:rPr lang="en-US" dirty="0"/>
              <a:t>?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4B1FAA-A740-404F-BBC5-7C153B666279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354842" y="828936"/>
            <a:ext cx="7970291" cy="830997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400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T1 = { three Lemons, one Pistachio, two Cantaloupes, one Pear, one Tangerine, four Apricots }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88900" y="3550723"/>
            <a:ext cx="8966200" cy="572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75000"/>
              <a:buFont typeface="Monotype Sorts" charset="2"/>
              <a:buChar char="n"/>
              <a:defRPr sz="2800" b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2400" b="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/>
              <a:t>Does test set T2 satisfy the </a:t>
            </a:r>
            <a:r>
              <a:rPr lang="en-US" kern="0" dirty="0">
                <a:solidFill>
                  <a:schemeClr val="tx2"/>
                </a:solidFill>
              </a:rPr>
              <a:t>flavor criterion </a:t>
            </a:r>
            <a:r>
              <a:rPr lang="en-US" kern="0" dirty="0"/>
              <a:t>?</a:t>
            </a: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370762" y="2519456"/>
            <a:ext cx="7970291" cy="830997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400" dirty="0">
                <a:solidFill>
                  <a:schemeClr val="tx1"/>
                </a:solidFill>
                <a:latin typeface="Helvetica" charset="0"/>
                <a:cs typeface="Arial" pitchFamily="34" charset="0"/>
              </a:rPr>
              <a:t>T2 = { One Lemon, two Pistachios, one Pear, three Tangerines }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88900" y="4135278"/>
            <a:ext cx="8966200" cy="572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75000"/>
              <a:buFont typeface="Monotype Sorts" charset="2"/>
              <a:buChar char="n"/>
              <a:defRPr sz="2800" b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2400" b="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/>
              <a:t>Does test set T2 satisfy the </a:t>
            </a:r>
            <a:r>
              <a:rPr lang="en-US" kern="0" dirty="0">
                <a:solidFill>
                  <a:schemeClr val="tx2"/>
                </a:solidFill>
              </a:rPr>
              <a:t>color criterion </a:t>
            </a:r>
            <a:r>
              <a:rPr lang="en-US" kern="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9204950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/>
      <p:bldP spid="9" grpId="0" animBg="1" autoUpdateAnimBg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E0DD0FB2-688D-4A83-A4E6-B9CE6EF0222C}" type="slidenum">
              <a:rPr lang="en-US" sz="900" b="0" smtClean="0">
                <a:solidFill>
                  <a:schemeClr val="tx1"/>
                </a:solidFill>
              </a:rPr>
              <a:pPr/>
              <a:t>16</a:t>
            </a:fld>
            <a:endParaRPr lang="en-US" sz="900" b="0">
              <a:solidFill>
                <a:schemeClr val="tx1"/>
              </a:solidFill>
            </a:endParaRPr>
          </a:p>
        </p:txBody>
      </p:sp>
      <p:sp>
        <p:nvSpPr>
          <p:cNvPr id="727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Coverage Level</a:t>
            </a:r>
          </a:p>
        </p:txBody>
      </p:sp>
      <p:sp>
        <p:nvSpPr>
          <p:cNvPr id="727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8113" y="3262313"/>
            <a:ext cx="8867775" cy="3114675"/>
          </a:xfrm>
        </p:spPr>
        <p:txBody>
          <a:bodyPr/>
          <a:lstStyle/>
          <a:p>
            <a:r>
              <a:rPr lang="en-US" dirty="0"/>
              <a:t>T2 on the previous slide satisfies 4 of 6 flavor test requirements</a:t>
            </a:r>
          </a:p>
        </p:txBody>
      </p:sp>
      <p:sp>
        <p:nvSpPr>
          <p:cNvPr id="189444" name="Text Box 4"/>
          <p:cNvSpPr txBox="1">
            <a:spLocks noChangeArrowheads="1"/>
          </p:cNvSpPr>
          <p:nvPr/>
        </p:nvSpPr>
        <p:spPr bwMode="auto">
          <a:xfrm>
            <a:off x="590550" y="1281113"/>
            <a:ext cx="7962900" cy="1384995"/>
          </a:xfrm>
          <a:prstGeom prst="rect">
            <a:avLst/>
          </a:prstGeom>
          <a:solidFill>
            <a:schemeClr val="accent3">
              <a:lumMod val="95000"/>
            </a:schemeClr>
          </a:solidFill>
          <a:ln w="12700">
            <a:solidFill>
              <a:srgbClr val="C00000"/>
            </a:solidFill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  <a:defRPr/>
            </a:pP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The Coverage Level is the ratio of the number of test requirements satisfied by </a:t>
            </a:r>
            <a:r>
              <a:rPr lang="en-US" sz="2800" i="1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T</a:t>
            </a: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 to the size of </a:t>
            </a:r>
            <a:r>
              <a:rPr lang="en-US" sz="2800" i="1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TR</a:t>
            </a:r>
          </a:p>
        </p:txBody>
      </p:sp>
    </p:spTree>
    <p:extLst>
      <p:ext uri="{BB962C8B-B14F-4D97-AF65-F5344CB8AC3E}">
        <p14:creationId xmlns:p14="http://schemas.microsoft.com/office/powerpoint/2010/main" val="253445282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25EBC936-9FF8-4D90-95B6-FCF503B2F735}" type="slidenum">
              <a:rPr lang="en-US" sz="900" b="0" smtClean="0">
                <a:solidFill>
                  <a:schemeClr val="tx1"/>
                </a:solidFill>
              </a:rPr>
              <a:pPr/>
              <a:t>17</a:t>
            </a:fld>
            <a:endParaRPr lang="en-US" sz="900" b="0">
              <a:solidFill>
                <a:schemeClr val="tx1"/>
              </a:solidFill>
            </a:endParaRPr>
          </a:p>
        </p:txBody>
      </p:sp>
      <p:sp>
        <p:nvSpPr>
          <p:cNvPr id="737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Two Ways to Use Test Criteria</a:t>
            </a:r>
          </a:p>
        </p:txBody>
      </p:sp>
      <p:sp>
        <p:nvSpPr>
          <p:cNvPr id="737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8113" y="904875"/>
            <a:ext cx="8867775" cy="4197350"/>
          </a:xfrm>
        </p:spPr>
        <p:txBody>
          <a:bodyPr/>
          <a:lstStyle/>
          <a:p>
            <a:pPr marL="457200" indent="-457200">
              <a:buClr>
                <a:schemeClr val="tx1"/>
              </a:buClr>
              <a:buSzTx/>
              <a:buFont typeface="Monotype Sorts" charset="2"/>
              <a:buAutoNum type="arabicPeriod"/>
            </a:pPr>
            <a:r>
              <a:rPr lang="en-US" sz="2800" dirty="0">
                <a:solidFill>
                  <a:srgbClr val="0000CC"/>
                </a:solidFill>
              </a:rPr>
              <a:t>Directly generate </a:t>
            </a:r>
            <a:r>
              <a:rPr lang="en-US" sz="2800" dirty="0"/>
              <a:t>test values </a:t>
            </a:r>
            <a:r>
              <a:rPr lang="en-US" sz="2800" dirty="0">
                <a:solidFill>
                  <a:srgbClr val="0000CC"/>
                </a:solidFill>
              </a:rPr>
              <a:t>to satisfy </a:t>
            </a:r>
            <a:r>
              <a:rPr lang="en-US" sz="2800" dirty="0"/>
              <a:t>the criterion</a:t>
            </a:r>
          </a:p>
          <a:p>
            <a:pPr marL="857250" lvl="1" indent="-457200">
              <a:buClr>
                <a:schemeClr val="tx1"/>
              </a:buClr>
              <a:buSzTx/>
            </a:pPr>
            <a:r>
              <a:rPr lang="en-US" sz="2400" dirty="0"/>
              <a:t>Often assumed by the research community</a:t>
            </a:r>
          </a:p>
          <a:p>
            <a:pPr marL="857250" lvl="1" indent="-457200">
              <a:buClr>
                <a:schemeClr val="tx1"/>
              </a:buClr>
              <a:buSzTx/>
            </a:pPr>
            <a:r>
              <a:rPr lang="en-US" sz="2400" dirty="0"/>
              <a:t>Most obvious way to use criteria</a:t>
            </a:r>
          </a:p>
          <a:p>
            <a:pPr marL="857250" lvl="1" indent="-457200">
              <a:buClr>
                <a:schemeClr val="tx1"/>
              </a:buClr>
              <a:buSzTx/>
            </a:pPr>
            <a:r>
              <a:rPr lang="en-US" sz="2400" dirty="0"/>
              <a:t>Very hard without automated tools</a:t>
            </a:r>
          </a:p>
          <a:p>
            <a:pPr marL="457200" indent="-457200">
              <a:buClr>
                <a:schemeClr val="tx1"/>
              </a:buClr>
              <a:buSzTx/>
              <a:buFont typeface="Monotype Sorts" charset="2"/>
              <a:buAutoNum type="arabicPeriod"/>
            </a:pPr>
            <a:r>
              <a:rPr lang="en-US" sz="2800" dirty="0"/>
              <a:t>Generate test values </a:t>
            </a:r>
            <a:r>
              <a:rPr lang="en-US" sz="2800" dirty="0">
                <a:solidFill>
                  <a:srgbClr val="0000CC"/>
                </a:solidFill>
              </a:rPr>
              <a:t>externally </a:t>
            </a:r>
            <a:r>
              <a:rPr lang="en-US" sz="2800" dirty="0"/>
              <a:t>and </a:t>
            </a:r>
            <a:r>
              <a:rPr lang="en-US" sz="2800" dirty="0">
                <a:solidFill>
                  <a:srgbClr val="0000CC"/>
                </a:solidFill>
              </a:rPr>
              <a:t>measure </a:t>
            </a:r>
            <a:r>
              <a:rPr lang="en-US" sz="2800" dirty="0"/>
              <a:t>against the criterion</a:t>
            </a:r>
          </a:p>
          <a:p>
            <a:pPr marL="838200" lvl="1" indent="-381000">
              <a:buClr>
                <a:schemeClr val="tx1"/>
              </a:buClr>
            </a:pPr>
            <a:r>
              <a:rPr lang="en-US" sz="2800" dirty="0"/>
              <a:t>Usually favored by industry</a:t>
            </a:r>
          </a:p>
          <a:p>
            <a:pPr marL="838200" lvl="1" indent="-381000">
              <a:buClr>
                <a:schemeClr val="tx1"/>
              </a:buClr>
            </a:pPr>
            <a:r>
              <a:rPr lang="en-US" sz="2800" dirty="0"/>
              <a:t>Sometimes misleading</a:t>
            </a:r>
          </a:p>
          <a:p>
            <a:pPr marL="838200" lvl="1" indent="-381000">
              <a:buClr>
                <a:schemeClr val="tx1"/>
              </a:buClr>
            </a:pPr>
            <a:r>
              <a:rPr lang="en-US" sz="2800" dirty="0"/>
              <a:t>If tests do not reach 100% coverage, what does that mean?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825500" y="5514693"/>
            <a:ext cx="7472363" cy="1077218"/>
          </a:xfrm>
          <a:prstGeom prst="rect">
            <a:avLst/>
          </a:prstGeom>
          <a:solidFill>
            <a:srgbClr val="0000CC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>
            <a:lvl1pPr marL="457200" indent="-457200"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buFont typeface="Monotype Sorts" charset="2"/>
              <a:buNone/>
            </a:pPr>
            <a:r>
              <a:rPr lang="en-US" sz="3200" dirty="0">
                <a:latin typeface="Gill Sans MT" panose="020B0502020104020203" pitchFamily="34" charset="0"/>
              </a:rPr>
              <a:t>Test criteria are sometimes called </a:t>
            </a:r>
            <a:r>
              <a:rPr lang="en-US" sz="3200" u="sng" dirty="0">
                <a:solidFill>
                  <a:srgbClr val="FFFF00"/>
                </a:solidFill>
                <a:latin typeface="Gill Sans MT" panose="020B0502020104020203" pitchFamily="34" charset="0"/>
              </a:rPr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29158630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4BD42C09-832A-4A00-93DF-7CD5099D4879}" type="slidenum">
              <a:rPr lang="en-US" sz="900" b="0" smtClean="0">
                <a:solidFill>
                  <a:schemeClr val="tx1"/>
                </a:solidFill>
              </a:rPr>
              <a:pPr/>
              <a:t>18</a:t>
            </a:fld>
            <a:endParaRPr lang="en-US" sz="900" b="0">
              <a:solidFill>
                <a:schemeClr val="tx1"/>
              </a:solidFill>
            </a:endParaRPr>
          </a:p>
        </p:txBody>
      </p:sp>
      <p:sp>
        <p:nvSpPr>
          <p:cNvPr id="747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Generators and Recognizers</a:t>
            </a:r>
          </a:p>
        </p:txBody>
      </p:sp>
      <p:sp>
        <p:nvSpPr>
          <p:cNvPr id="747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8113" y="815975"/>
            <a:ext cx="8867775" cy="5561013"/>
          </a:xfrm>
        </p:spPr>
        <p:txBody>
          <a:bodyPr/>
          <a:lstStyle/>
          <a:p>
            <a:r>
              <a:rPr lang="en-US" sz="2800" dirty="0">
                <a:solidFill>
                  <a:srgbClr val="0000CC"/>
                </a:solidFill>
              </a:rPr>
              <a:t>Generator </a:t>
            </a:r>
            <a:r>
              <a:rPr lang="en-US" sz="2800" dirty="0"/>
              <a:t>: A procedure that automatically generates values to satisfy a criterion</a:t>
            </a:r>
          </a:p>
          <a:p>
            <a:r>
              <a:rPr lang="en-US" sz="2800" dirty="0">
                <a:solidFill>
                  <a:srgbClr val="0000CC"/>
                </a:solidFill>
              </a:rPr>
              <a:t>Recognizer </a:t>
            </a:r>
            <a:r>
              <a:rPr lang="en-US" sz="2800" dirty="0"/>
              <a:t>: A procedure that decides whether a given set of test values satisfies a criterion</a:t>
            </a:r>
          </a:p>
          <a:p>
            <a:endParaRPr lang="en-US" sz="2800" dirty="0"/>
          </a:p>
          <a:p>
            <a:r>
              <a:rPr lang="en-US" sz="2800" dirty="0"/>
              <a:t>Both problems are provably </a:t>
            </a:r>
            <a:r>
              <a:rPr lang="en-US" sz="2800" dirty="0" err="1">
                <a:solidFill>
                  <a:schemeClr val="tx2"/>
                </a:solidFill>
              </a:rPr>
              <a:t>undecidable</a:t>
            </a:r>
            <a:r>
              <a:rPr lang="en-US" sz="2800" dirty="0"/>
              <a:t> for most criteria</a:t>
            </a:r>
          </a:p>
          <a:p>
            <a:r>
              <a:rPr lang="en-US" sz="2800" dirty="0"/>
              <a:t>It is possible to recognize whether test cases satisfy a criterion far more often than it is possible to generate tests that satisfy the criterion</a:t>
            </a:r>
          </a:p>
          <a:p>
            <a:endParaRPr lang="en-US" sz="2800" dirty="0"/>
          </a:p>
          <a:p>
            <a:r>
              <a:rPr lang="en-US" sz="2800" dirty="0">
                <a:solidFill>
                  <a:schemeClr val="tx2"/>
                </a:solidFill>
              </a:rPr>
              <a:t>Coverage analysis tools</a:t>
            </a:r>
            <a:r>
              <a:rPr lang="en-US" sz="2800" dirty="0"/>
              <a:t> are quite plentiful</a:t>
            </a:r>
          </a:p>
        </p:txBody>
      </p:sp>
    </p:spTree>
    <p:extLst>
      <p:ext uri="{BB962C8B-B14F-4D97-AF65-F5344CB8AC3E}">
        <p14:creationId xmlns:p14="http://schemas.microsoft.com/office/powerpoint/2010/main" val="285854866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8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AAE6AAB0-7F1E-4EF5-A1A8-404EFC1BBC4A}" type="slidenum">
              <a:rPr lang="en-US" sz="900" b="0" smtClean="0">
                <a:solidFill>
                  <a:schemeClr val="tx1"/>
                </a:solidFill>
              </a:rPr>
              <a:pPr/>
              <a:t>19</a:t>
            </a:fld>
            <a:endParaRPr lang="en-US" sz="900" b="0">
              <a:solidFill>
                <a:schemeClr val="tx1"/>
              </a:solidFill>
            </a:endParaRPr>
          </a:p>
        </p:txBody>
      </p:sp>
      <p:sp>
        <p:nvSpPr>
          <p:cNvPr id="75781" name="Rectangle 2"/>
          <p:cNvSpPr>
            <a:spLocks noGrp="1" noChangeArrowheads="1"/>
          </p:cNvSpPr>
          <p:nvPr>
            <p:ph type="title"/>
          </p:nvPr>
        </p:nvSpPr>
        <p:spPr>
          <a:xfrm>
            <a:off x="47625" y="96838"/>
            <a:ext cx="9048750" cy="611616"/>
          </a:xfrm>
        </p:spPr>
        <p:txBody>
          <a:bodyPr/>
          <a:lstStyle/>
          <a:p>
            <a:r>
              <a:rPr lang="en-US" dirty="0"/>
              <a:t>Comparing Criteria</a:t>
            </a:r>
          </a:p>
        </p:txBody>
      </p:sp>
      <p:sp>
        <p:nvSpPr>
          <p:cNvPr id="757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8113" y="833539"/>
            <a:ext cx="8867775" cy="4909135"/>
          </a:xfrm>
        </p:spPr>
        <p:txBody>
          <a:bodyPr/>
          <a:lstStyle/>
          <a:p>
            <a:r>
              <a:rPr lang="en-US" sz="2800" dirty="0">
                <a:solidFill>
                  <a:srgbClr val="0000CC"/>
                </a:solidFill>
              </a:rPr>
              <a:t>Criteria </a:t>
            </a:r>
            <a:r>
              <a:rPr lang="en-US" sz="2800" dirty="0" err="1">
                <a:solidFill>
                  <a:srgbClr val="0000CC"/>
                </a:solidFill>
              </a:rPr>
              <a:t>Subsumption</a:t>
            </a:r>
            <a:r>
              <a:rPr lang="en-US" sz="2800" dirty="0">
                <a:solidFill>
                  <a:srgbClr val="0000CC"/>
                </a:solidFill>
              </a:rPr>
              <a:t> </a:t>
            </a:r>
            <a:r>
              <a:rPr lang="en-US" sz="2800" dirty="0"/>
              <a:t>: A test criterion </a:t>
            </a:r>
            <a:r>
              <a:rPr lang="en-US" sz="2800" i="1" dirty="0"/>
              <a:t>C1</a:t>
            </a:r>
            <a:r>
              <a:rPr lang="en-US" sz="2800" dirty="0"/>
              <a:t> subsumes </a:t>
            </a:r>
            <a:r>
              <a:rPr lang="en-US" sz="2800" i="1" dirty="0"/>
              <a:t>C2</a:t>
            </a:r>
            <a:r>
              <a:rPr lang="en-US" sz="2800" dirty="0"/>
              <a:t> if and only if every set of test cases that satisfies criterion </a:t>
            </a:r>
            <a:r>
              <a:rPr lang="en-US" sz="2800" i="1" dirty="0"/>
              <a:t>C1</a:t>
            </a:r>
            <a:r>
              <a:rPr lang="en-US" sz="2800" dirty="0"/>
              <a:t> also satisfies </a:t>
            </a:r>
            <a:r>
              <a:rPr lang="en-US" sz="2800" i="1" dirty="0"/>
              <a:t>C2</a:t>
            </a:r>
            <a:endParaRPr lang="en-US" sz="2800" dirty="0"/>
          </a:p>
          <a:p>
            <a:r>
              <a:rPr lang="en-US" sz="2800" dirty="0"/>
              <a:t>Must be true for </a:t>
            </a:r>
            <a:r>
              <a:rPr lang="en-US" sz="2800" dirty="0">
                <a:solidFill>
                  <a:schemeClr val="tx2"/>
                </a:solidFill>
              </a:rPr>
              <a:t>every set</a:t>
            </a:r>
            <a:r>
              <a:rPr lang="en-US" sz="2800" dirty="0"/>
              <a:t> of test cases</a:t>
            </a:r>
          </a:p>
          <a:p>
            <a:r>
              <a:rPr lang="en-US" sz="2800" i="1" dirty="0">
                <a:solidFill>
                  <a:schemeClr val="tx2"/>
                </a:solidFill>
              </a:rPr>
              <a:t>Examples</a:t>
            </a:r>
            <a:r>
              <a:rPr lang="en-US" sz="2800" dirty="0"/>
              <a:t> :</a:t>
            </a:r>
          </a:p>
          <a:p>
            <a:pPr lvl="1"/>
            <a:r>
              <a:rPr lang="en-US" sz="2400" dirty="0"/>
              <a:t>The </a:t>
            </a:r>
            <a:r>
              <a:rPr lang="en-US" sz="2400" dirty="0">
                <a:solidFill>
                  <a:srgbClr val="C00000"/>
                </a:solidFill>
              </a:rPr>
              <a:t>flavor criterion </a:t>
            </a:r>
            <a:r>
              <a:rPr lang="en-US" sz="2400" dirty="0"/>
              <a:t>on jelly beans </a:t>
            </a:r>
            <a:r>
              <a:rPr lang="en-US" sz="2400" dirty="0">
                <a:solidFill>
                  <a:srgbClr val="C00000"/>
                </a:solidFill>
              </a:rPr>
              <a:t>subsumes the color criterion </a:t>
            </a:r>
            <a:r>
              <a:rPr lang="en-US" sz="2400" dirty="0"/>
              <a:t>… if we taste every flavor we taste one of every color</a:t>
            </a:r>
          </a:p>
          <a:p>
            <a:pPr lvl="1"/>
            <a:r>
              <a:rPr lang="en-US" sz="2400" dirty="0"/>
              <a:t>If a test set has covered every branch in a program (satisfied the branch criterion), then the test set is guaranteed to also have covered every statement</a:t>
            </a:r>
          </a:p>
        </p:txBody>
      </p:sp>
    </p:spTree>
    <p:extLst>
      <p:ext uri="{BB962C8B-B14F-4D97-AF65-F5344CB8AC3E}">
        <p14:creationId xmlns:p14="http://schemas.microsoft.com/office/powerpoint/2010/main" val="326014360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Possible Inputs?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914400"/>
            <a:ext cx="8686800" cy="5486399"/>
          </a:xfrm>
        </p:spPr>
        <p:txBody>
          <a:bodyPr>
            <a:noAutofit/>
          </a:bodyPr>
          <a:lstStyle/>
          <a:p>
            <a:pPr>
              <a:spcBef>
                <a:spcPts val="1000"/>
              </a:spcBef>
            </a:pPr>
            <a:r>
              <a:rPr lang="en-US" sz="2200" dirty="0"/>
              <a:t>Let’s do activity</a:t>
            </a:r>
          </a:p>
          <a:p>
            <a:pPr>
              <a:spcBef>
                <a:spcPts val="500"/>
              </a:spcBef>
            </a:pPr>
            <a:r>
              <a:rPr lang="en-US" sz="2200" dirty="0"/>
              <a:t>Create </a:t>
            </a:r>
            <a:r>
              <a:rPr lang="en-US" sz="2200" b="1" dirty="0">
                <a:solidFill>
                  <a:srgbClr val="C00000"/>
                </a:solidFill>
              </a:rPr>
              <a:t>all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/>
              <a:t>possible test inputs for the given program </a:t>
            </a:r>
          </a:p>
          <a:p>
            <a:pPr>
              <a:spcBef>
                <a:spcPts val="1000"/>
              </a:spcBef>
            </a:pPr>
            <a:endParaRPr lang="en-US" sz="2200" dirty="0"/>
          </a:p>
          <a:p>
            <a:pPr>
              <a:spcBef>
                <a:spcPts val="1000"/>
              </a:spcBef>
            </a:pPr>
            <a:endParaRPr lang="en-US" sz="2200" dirty="0"/>
          </a:p>
          <a:p>
            <a:pPr marL="182563" lvl="0" indent="-182563">
              <a:spcBef>
                <a:spcPts val="500"/>
              </a:spcBef>
              <a:tabLst>
                <a:tab pos="2794000" algn="l"/>
              </a:tabLst>
            </a:pPr>
            <a:endParaRPr lang="en-US" sz="2200" dirty="0"/>
          </a:p>
          <a:p>
            <a:pPr marL="182563" lvl="0" indent="-182563">
              <a:spcBef>
                <a:spcPts val="500"/>
              </a:spcBef>
              <a:tabLst>
                <a:tab pos="2794000" algn="l"/>
              </a:tabLst>
            </a:pPr>
            <a:endParaRPr lang="en-US" sz="2200" dirty="0"/>
          </a:p>
          <a:p>
            <a:pPr marL="182563" lvl="0" indent="-182563">
              <a:spcBef>
                <a:spcPts val="500"/>
              </a:spcBef>
              <a:tabLst>
                <a:tab pos="2794000" algn="l"/>
              </a:tabLst>
            </a:pPr>
            <a:endParaRPr lang="en-US" sz="2200" dirty="0"/>
          </a:p>
          <a:p>
            <a:pPr marL="182563" lvl="0" indent="-182563">
              <a:spcBef>
                <a:spcPts val="500"/>
              </a:spcBef>
              <a:tabLst>
                <a:tab pos="2794000" algn="l"/>
              </a:tabLst>
            </a:pPr>
            <a:endParaRPr lang="en-US" sz="2200" dirty="0"/>
          </a:p>
          <a:p>
            <a:pPr marL="182563" lvl="0" indent="-182563">
              <a:spcBef>
                <a:spcPts val="500"/>
              </a:spcBef>
              <a:tabLst>
                <a:tab pos="2794000" algn="l"/>
              </a:tabLst>
            </a:pPr>
            <a:endParaRPr lang="en-US" sz="2200" dirty="0"/>
          </a:p>
          <a:p>
            <a:pPr marL="182563" lvl="0" indent="-182563">
              <a:spcBef>
                <a:spcPts val="2000"/>
              </a:spcBef>
              <a:tabLst>
                <a:tab pos="2794000" algn="l"/>
              </a:tabLst>
            </a:pPr>
            <a:endParaRPr lang="en-US" sz="2200" dirty="0"/>
          </a:p>
          <a:p>
            <a:pPr marL="182563" lvl="0" indent="-182563">
              <a:spcBef>
                <a:spcPts val="2000"/>
              </a:spcBef>
              <a:tabLst>
                <a:tab pos="2794000" algn="l"/>
              </a:tabLst>
            </a:pPr>
            <a:r>
              <a:rPr lang="en-US" sz="2200" dirty="0"/>
              <a:t>It is impossible to provide all possible inputs</a:t>
            </a:r>
          </a:p>
          <a:p>
            <a:pPr lvl="0"/>
            <a:r>
              <a:rPr lang="en-US" sz="2200" dirty="0"/>
              <a:t>Therefore, we need some rules to help us decide which inputs to enter and give us an idea if we test enough </a:t>
            </a:r>
          </a:p>
          <a:p>
            <a:pPr lvl="0">
              <a:spcBef>
                <a:spcPts val="0"/>
              </a:spcBef>
            </a:pP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821656"/>
            <a:ext cx="6477000" cy="313134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4B1FAA-A740-404F-BBC5-7C153B66627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22281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Criteria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990600"/>
            <a:ext cx="8686800" cy="5486400"/>
          </a:xfrm>
        </p:spPr>
        <p:txBody>
          <a:bodyPr>
            <a:noAutofit/>
          </a:bodyPr>
          <a:lstStyle/>
          <a:p>
            <a:pPr marL="15875" lvl="1" indent="0">
              <a:spcBef>
                <a:spcPts val="700"/>
              </a:spcBef>
              <a:buNone/>
            </a:pPr>
            <a:r>
              <a:rPr lang="en-US" sz="2200" dirty="0">
                <a:solidFill>
                  <a:srgbClr val="FFFF00"/>
                </a:solidFill>
              </a:rPr>
              <a:t>Criteria </a:t>
            </a:r>
            <a:r>
              <a:rPr lang="en-US" sz="2200" dirty="0" err="1">
                <a:solidFill>
                  <a:srgbClr val="FFFF00"/>
                </a:solidFill>
              </a:rPr>
              <a:t>Subsumption</a:t>
            </a:r>
            <a:endParaRPr lang="en-US" sz="2200" dirty="0"/>
          </a:p>
          <a:p>
            <a:pPr marL="358775" lvl="1" indent="-342900">
              <a:spcBef>
                <a:spcPts val="700"/>
              </a:spcBef>
            </a:pPr>
            <a:r>
              <a:rPr lang="en-US" sz="2000" dirty="0"/>
              <a:t>A test criterion </a:t>
            </a:r>
            <a:r>
              <a:rPr lang="en-US" sz="2000" i="1" dirty="0"/>
              <a:t>C1 </a:t>
            </a:r>
            <a:r>
              <a:rPr lang="en-US" sz="2000" dirty="0"/>
              <a:t>subsumes </a:t>
            </a:r>
            <a:r>
              <a:rPr lang="en-US" sz="2000" i="1" dirty="0"/>
              <a:t>C2 </a:t>
            </a:r>
            <a:r>
              <a:rPr lang="en-US" sz="2000" dirty="0"/>
              <a:t>if and only if every set of test cases that satisfies criterion </a:t>
            </a:r>
            <a:r>
              <a:rPr lang="en-US" sz="2000" i="1" dirty="0"/>
              <a:t>C1 </a:t>
            </a:r>
            <a:r>
              <a:rPr lang="en-US" sz="2000" dirty="0"/>
              <a:t>also satisfies </a:t>
            </a:r>
            <a:r>
              <a:rPr lang="en-US" sz="2000" i="1" dirty="0"/>
              <a:t>C2</a:t>
            </a:r>
          </a:p>
          <a:p>
            <a:pPr marL="358775" lvl="1" indent="-342900">
              <a:spcBef>
                <a:spcPts val="700"/>
              </a:spcBef>
            </a:pPr>
            <a:r>
              <a:rPr lang="en-US" sz="2000" dirty="0"/>
              <a:t>Must be true for </a:t>
            </a:r>
            <a:r>
              <a:rPr lang="en-US" sz="2000" dirty="0">
                <a:solidFill>
                  <a:srgbClr val="FFFF00"/>
                </a:solidFill>
              </a:rPr>
              <a:t>every</a:t>
            </a:r>
            <a:r>
              <a:rPr lang="en-US" sz="2000" dirty="0"/>
              <a:t> test set</a:t>
            </a:r>
          </a:p>
          <a:p>
            <a:pPr marL="358775" lvl="1" indent="-342900">
              <a:spcBef>
                <a:spcPts val="700"/>
              </a:spcBef>
            </a:pPr>
            <a:endParaRPr lang="en-US" sz="20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76200" y="3124200"/>
            <a:ext cx="2040465" cy="3082555"/>
            <a:chOff x="778935" y="2853154"/>
            <a:chExt cx="2040465" cy="3082555"/>
          </a:xfrm>
        </p:grpSpPr>
        <p:grpSp>
          <p:nvGrpSpPr>
            <p:cNvPr id="11" name="Group 10"/>
            <p:cNvGrpSpPr/>
            <p:nvPr/>
          </p:nvGrpSpPr>
          <p:grpSpPr>
            <a:xfrm>
              <a:off x="1007535" y="2853154"/>
              <a:ext cx="1684864" cy="2480847"/>
              <a:chOff x="1007535" y="2853154"/>
              <a:chExt cx="1684864" cy="2480847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1007535" y="2853154"/>
                <a:ext cx="1684864" cy="2480847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/>
                <a:endParaRPr 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1210735" y="3005554"/>
                <a:ext cx="1397000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eaLnBrk="1" hangingPunct="1"/>
                <a:r>
                  <a:rPr lang="en-US" sz="1600" b="0" dirty="0">
                    <a:solidFill>
                      <a:prstClr val="white"/>
                    </a:solidFill>
                    <a:latin typeface="Verdana" charset="0"/>
                    <a:ea typeface="Verdana" charset="0"/>
                    <a:cs typeface="Verdana" charset="0"/>
                  </a:rPr>
                  <a:t>test req. for </a:t>
                </a:r>
                <a:r>
                  <a:rPr lang="en-US" sz="1600" b="0" i="1" dirty="0">
                    <a:solidFill>
                      <a:prstClr val="white"/>
                    </a:solidFill>
                    <a:latin typeface="Verdana" charset="0"/>
                    <a:ea typeface="Verdana" charset="0"/>
                    <a:cs typeface="Verdana" charset="0"/>
                  </a:rPr>
                  <a:t>C1</a:t>
                </a:r>
                <a:r>
                  <a:rPr lang="en-US" sz="1600" b="0" dirty="0">
                    <a:solidFill>
                      <a:prstClr val="white"/>
                    </a:solidFill>
                    <a:latin typeface="Verdana" charset="0"/>
                    <a:ea typeface="Verdana" charset="0"/>
                    <a:cs typeface="Verdana" charset="0"/>
                  </a:rPr>
                  <a:t> </a:t>
                </a:r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1320802" y="4224754"/>
                <a:ext cx="1143000" cy="872067"/>
              </a:xfrm>
              <a:prstGeom prst="ellipse">
                <a:avLst/>
              </a:prstGeom>
              <a:noFill/>
              <a:ln w="571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/>
                <a:endParaRPr 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1286935" y="4368399"/>
                <a:ext cx="1320800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eaLnBrk="1" hangingPunct="1"/>
                <a:r>
                  <a:rPr lang="en-US" sz="1600" b="0" dirty="0">
                    <a:solidFill>
                      <a:prstClr val="white"/>
                    </a:solidFill>
                    <a:latin typeface="Verdana" charset="0"/>
                    <a:ea typeface="Verdana" charset="0"/>
                    <a:cs typeface="Verdana" charset="0"/>
                  </a:rPr>
                  <a:t>test req. for </a:t>
                </a:r>
                <a:r>
                  <a:rPr lang="en-US" sz="1600" b="0" i="1" dirty="0">
                    <a:solidFill>
                      <a:prstClr val="white"/>
                    </a:solidFill>
                    <a:latin typeface="Verdana" charset="0"/>
                    <a:ea typeface="Verdana" charset="0"/>
                    <a:cs typeface="Verdana" charset="0"/>
                  </a:rPr>
                  <a:t>C2</a:t>
                </a:r>
                <a:r>
                  <a:rPr lang="en-US" sz="1600" b="0" dirty="0">
                    <a:solidFill>
                      <a:prstClr val="white"/>
                    </a:solidFill>
                    <a:latin typeface="Verdana" charset="0"/>
                    <a:ea typeface="Verdana" charset="0"/>
                    <a:cs typeface="Verdana" charset="0"/>
                  </a:rPr>
                  <a:t> </a:t>
                </a:r>
              </a:p>
            </p:txBody>
          </p:sp>
        </p:grpSp>
        <p:sp>
          <p:nvSpPr>
            <p:cNvPr id="9" name="Rectangle 8"/>
            <p:cNvSpPr/>
            <p:nvPr/>
          </p:nvSpPr>
          <p:spPr>
            <a:xfrm>
              <a:off x="778935" y="5350934"/>
              <a:ext cx="204046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C1</a:t>
              </a:r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 subsumes </a:t>
              </a:r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C2</a:t>
              </a:r>
            </a:p>
            <a:p>
              <a:pPr algn="ctr" eaLnBrk="1" hangingPunct="1"/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(superset)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2209800" y="2768025"/>
            <a:ext cx="3187005" cy="3726596"/>
            <a:chOff x="2768600" y="2877979"/>
            <a:chExt cx="3187005" cy="3726596"/>
          </a:xfrm>
        </p:grpSpPr>
        <p:sp>
          <p:nvSpPr>
            <p:cNvPr id="16" name="Oval 15"/>
            <p:cNvSpPr/>
            <p:nvPr/>
          </p:nvSpPr>
          <p:spPr>
            <a:xfrm>
              <a:off x="3403600" y="3404175"/>
              <a:ext cx="1044241" cy="2573179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1" hangingPunct="1"/>
              <a:endParaRPr lang="en-US" sz="2400">
                <a:solidFill>
                  <a:prstClr val="white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522135" y="6019800"/>
              <a:ext cx="226906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C1</a:t>
              </a:r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 subsumes </a:t>
              </a:r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C2</a:t>
              </a:r>
            </a:p>
            <a:p>
              <a:pPr algn="ctr" eaLnBrk="1" hangingPunct="1"/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(many-to-one)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534136" y="3564178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tr1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534136" y="3970465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tr2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534136" y="4377154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tr3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534136" y="4766846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tr4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534136" y="5139154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tr5</a:t>
              </a: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534136" y="5520154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tr6</a:t>
              </a:r>
            </a:p>
          </p:txBody>
        </p:sp>
        <p:sp>
          <p:nvSpPr>
            <p:cNvPr id="29" name="Oval 28"/>
            <p:cNvSpPr/>
            <p:nvPr/>
          </p:nvSpPr>
          <p:spPr>
            <a:xfrm>
              <a:off x="4927600" y="3404175"/>
              <a:ext cx="1028005" cy="2573179"/>
            </a:xfrm>
            <a:prstGeom prst="ellipse">
              <a:avLst/>
            </a:prstGeom>
            <a:noFill/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1" hangingPunct="1"/>
              <a:endParaRPr lang="en-US" sz="2400">
                <a:solidFill>
                  <a:prstClr val="white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4292600" y="2877979"/>
              <a:ext cx="139700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test req. for </a:t>
              </a:r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C2</a:t>
              </a:r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 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5108936" y="3810000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tr1</a:t>
              </a:r>
              <a:endParaRPr lang="en-US" sz="1600" b="0" i="1" dirty="0">
                <a:solidFill>
                  <a:prstClr val="white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108936" y="4258733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tr2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5108936" y="4707868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tr3</a:t>
              </a: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108936" y="5147846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tr4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768600" y="2877979"/>
              <a:ext cx="139700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test req. for </a:t>
              </a:r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C1</a:t>
              </a:r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 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>
              <a:off x="4123964" y="3725852"/>
              <a:ext cx="1133836" cy="27030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4123964" y="4978400"/>
              <a:ext cx="1133836" cy="27030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4123964" y="4183052"/>
              <a:ext cx="1133836" cy="27030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V="1">
              <a:off x="4123964" y="4114800"/>
              <a:ext cx="1116899" cy="423334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4123964" y="4910667"/>
              <a:ext cx="1116899" cy="423334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4123964" y="5291554"/>
              <a:ext cx="1116899" cy="423334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5638800" y="2819400"/>
            <a:ext cx="3187005" cy="3650396"/>
            <a:chOff x="2768600" y="3030379"/>
            <a:chExt cx="3187005" cy="3650396"/>
          </a:xfrm>
        </p:grpSpPr>
        <p:sp>
          <p:nvSpPr>
            <p:cNvPr id="49" name="Oval 48"/>
            <p:cNvSpPr/>
            <p:nvPr/>
          </p:nvSpPr>
          <p:spPr>
            <a:xfrm>
              <a:off x="3403600" y="3538954"/>
              <a:ext cx="1044241" cy="2218267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1" hangingPunct="1"/>
              <a:endParaRPr lang="en-US" sz="2400">
                <a:solidFill>
                  <a:prstClr val="white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522135" y="6096000"/>
              <a:ext cx="226906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C2</a:t>
              </a:r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 subsumes </a:t>
              </a:r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C1</a:t>
              </a:r>
            </a:p>
            <a:p>
              <a:pPr algn="ctr" eaLnBrk="1" hangingPunct="1"/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(one-to-one)</a:t>
              </a:r>
            </a:p>
          </p:txBody>
        </p:sp>
        <p:sp>
          <p:nvSpPr>
            <p:cNvPr id="57" name="Oval 56"/>
            <p:cNvSpPr/>
            <p:nvPr/>
          </p:nvSpPr>
          <p:spPr>
            <a:xfrm>
              <a:off x="4927600" y="3538954"/>
              <a:ext cx="1028005" cy="2218267"/>
            </a:xfrm>
            <a:prstGeom prst="ellipse">
              <a:avLst/>
            </a:prstGeom>
            <a:noFill/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1" hangingPunct="1"/>
              <a:endParaRPr lang="en-US" sz="2400">
                <a:solidFill>
                  <a:prstClr val="white"/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292600" y="3030379"/>
              <a:ext cx="139700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test req. for </a:t>
              </a:r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C2</a:t>
              </a:r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 </a:t>
              </a: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5108936" y="3810000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tr1</a:t>
              </a: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108936" y="4258733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tr2</a:t>
              </a: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108936" y="4707868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tr3</a:t>
              </a: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108936" y="5147846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tr4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2768600" y="3030379"/>
              <a:ext cx="139700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test req. for </a:t>
              </a:r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C1</a:t>
              </a:r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 </a:t>
              </a:r>
            </a:p>
          </p:txBody>
        </p:sp>
        <p:cxnSp>
          <p:nvCxnSpPr>
            <p:cNvPr id="66" name="Straight Connector 65"/>
            <p:cNvCxnSpPr/>
            <p:nvPr/>
          </p:nvCxnSpPr>
          <p:spPr>
            <a:xfrm>
              <a:off x="4123964" y="4064001"/>
              <a:ext cx="1124672" cy="803818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4123964" y="4114800"/>
              <a:ext cx="1116899" cy="423334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>
              <a:off x="4216400" y="5317123"/>
              <a:ext cx="969433" cy="16878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ectangle 69"/>
            <p:cNvSpPr/>
            <p:nvPr/>
          </p:nvSpPr>
          <p:spPr>
            <a:xfrm>
              <a:off x="3534136" y="3810000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tr1</a:t>
              </a: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534136" y="4258733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tr2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3534136" y="4707868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tr3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3534136" y="5147846"/>
              <a:ext cx="7450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tr4</a:t>
              </a:r>
            </a:p>
          </p:txBody>
        </p:sp>
        <p:cxnSp>
          <p:nvCxnSpPr>
            <p:cNvPr id="77" name="Straight Connector 76"/>
            <p:cNvCxnSpPr/>
            <p:nvPr/>
          </p:nvCxnSpPr>
          <p:spPr>
            <a:xfrm flipV="1">
              <a:off x="4123964" y="4470400"/>
              <a:ext cx="1116899" cy="423334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Rectangle 80"/>
            <p:cNvSpPr/>
            <p:nvPr/>
          </p:nvSpPr>
          <p:spPr>
            <a:xfrm>
              <a:off x="3522135" y="5808134"/>
              <a:ext cx="226906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C1</a:t>
              </a:r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 subsumes </a:t>
              </a:r>
              <a:r>
                <a:rPr lang="en-US" sz="1600" b="0" i="1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C2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3872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" y="96838"/>
            <a:ext cx="9048750" cy="1336177"/>
          </a:xfrm>
        </p:spPr>
        <p:txBody>
          <a:bodyPr/>
          <a:lstStyle/>
          <a:p>
            <a:r>
              <a:rPr lang="en-US" dirty="0"/>
              <a:t>Characteristics of a Good Coverage Criterion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00" y="1542197"/>
            <a:ext cx="8966200" cy="216999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It should be fairly easy to compute test requirements </a:t>
            </a:r>
            <a:r>
              <a:rPr lang="en-US" dirty="0">
                <a:solidFill>
                  <a:srgbClr val="C00000"/>
                </a:solidFill>
              </a:rPr>
              <a:t>automatically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It should be </a:t>
            </a:r>
            <a:r>
              <a:rPr lang="en-US" dirty="0">
                <a:solidFill>
                  <a:srgbClr val="C00000"/>
                </a:solidFill>
              </a:rPr>
              <a:t>efficient to generate </a:t>
            </a:r>
            <a:r>
              <a:rPr lang="en-US" dirty="0"/>
              <a:t>test values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resulting tests should reveal as many </a:t>
            </a:r>
            <a:r>
              <a:rPr lang="en-US" dirty="0">
                <a:solidFill>
                  <a:srgbClr val="C00000"/>
                </a:solidFill>
              </a:rPr>
              <a:t>faults </a:t>
            </a:r>
            <a:r>
              <a:rPr lang="en-US" dirty="0"/>
              <a:t>as possible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4B1FAA-A740-404F-BBC5-7C153B666279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81888" y="4162566"/>
            <a:ext cx="8966200" cy="1858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75000"/>
              <a:buFont typeface="Monotype Sorts" charset="2"/>
              <a:buChar char="n"/>
              <a:defRPr sz="2800" b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2400" b="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543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002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sz="2000" b="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4574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6pPr>
            <a:lvl7pPr marL="29146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7pPr>
            <a:lvl8pPr marL="33718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8pPr>
            <a:lvl9pPr marL="3829050" indent="-171450" algn="l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Font typeface="Wingdings" pitchFamily="2" charset="2"/>
              <a:buChar char="Ø"/>
              <a:defRPr b="1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 err="1"/>
              <a:t>Subsumption</a:t>
            </a:r>
            <a:r>
              <a:rPr lang="en-US" kern="0" dirty="0"/>
              <a:t> is only a </a:t>
            </a:r>
            <a:r>
              <a:rPr lang="en-US" kern="0" dirty="0">
                <a:solidFill>
                  <a:srgbClr val="C00000"/>
                </a:solidFill>
              </a:rPr>
              <a:t>rough approximation </a:t>
            </a:r>
            <a:r>
              <a:rPr lang="en-US" kern="0" dirty="0"/>
              <a:t>of fault revealing capability</a:t>
            </a:r>
          </a:p>
          <a:p>
            <a:r>
              <a:rPr lang="en-US" kern="0" dirty="0"/>
              <a:t>Researchers still need to gives us more data on how to </a:t>
            </a:r>
            <a:r>
              <a:rPr lang="en-US" kern="0" dirty="0">
                <a:solidFill>
                  <a:srgbClr val="C00000"/>
                </a:solidFill>
              </a:rPr>
              <a:t>compare </a:t>
            </a:r>
            <a:r>
              <a:rPr lang="en-US" kern="0" dirty="0"/>
              <a:t>coverage criteria</a:t>
            </a:r>
          </a:p>
        </p:txBody>
      </p:sp>
    </p:spTree>
    <p:extLst>
      <p:ext uri="{BB962C8B-B14F-4D97-AF65-F5344CB8AC3E}">
        <p14:creationId xmlns:p14="http://schemas.microsoft.com/office/powerpoint/2010/main" val="2314862396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Title 1"/>
          <p:cNvSpPr>
            <a:spLocks noGrp="1"/>
          </p:cNvSpPr>
          <p:nvPr>
            <p:ph type="title"/>
          </p:nvPr>
        </p:nvSpPr>
        <p:spPr>
          <a:xfrm>
            <a:off x="1154113" y="96838"/>
            <a:ext cx="6848475" cy="1376855"/>
          </a:xfrm>
        </p:spPr>
        <p:txBody>
          <a:bodyPr/>
          <a:lstStyle/>
          <a:p>
            <a:r>
              <a:rPr lang="en-US" dirty="0"/>
              <a:t>Advantages of Criteria-Based Test Design</a:t>
            </a:r>
            <a:r>
              <a:rPr lang="en-US" sz="2800" dirty="0"/>
              <a:t> (5.3)</a:t>
            </a:r>
            <a:endParaRPr lang="en-US" dirty="0"/>
          </a:p>
        </p:txBody>
      </p:sp>
      <p:sp>
        <p:nvSpPr>
          <p:cNvPr id="92163" name="Content Placeholder 2"/>
          <p:cNvSpPr>
            <a:spLocks noGrp="1"/>
          </p:cNvSpPr>
          <p:nvPr>
            <p:ph idx="1"/>
          </p:nvPr>
        </p:nvSpPr>
        <p:spPr>
          <a:xfrm>
            <a:off x="95250" y="1266853"/>
            <a:ext cx="8966200" cy="5029451"/>
          </a:xfrm>
        </p:spPr>
        <p:txBody>
          <a:bodyPr/>
          <a:lstStyle/>
          <a:p>
            <a:r>
              <a:rPr lang="en-US" sz="2400" dirty="0"/>
              <a:t> Criteria maximize the “</a:t>
            </a:r>
            <a:r>
              <a:rPr lang="en-US" sz="2400" dirty="0">
                <a:solidFill>
                  <a:schemeClr val="tx2"/>
                </a:solidFill>
              </a:rPr>
              <a:t>bang for the buck</a:t>
            </a:r>
            <a:r>
              <a:rPr lang="en-US" sz="2400" dirty="0"/>
              <a:t>”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Fewer</a:t>
            </a:r>
            <a:r>
              <a:rPr lang="en-US" dirty="0"/>
              <a:t> tests that are </a:t>
            </a:r>
            <a:r>
              <a:rPr lang="en-US" dirty="0">
                <a:solidFill>
                  <a:schemeClr val="tx2"/>
                </a:solidFill>
              </a:rPr>
              <a:t>more effective</a:t>
            </a:r>
            <a:r>
              <a:rPr lang="en-US" dirty="0"/>
              <a:t> at finding faults</a:t>
            </a:r>
          </a:p>
          <a:p>
            <a:r>
              <a:rPr lang="en-US" sz="2400" dirty="0"/>
              <a:t> </a:t>
            </a:r>
            <a:r>
              <a:rPr lang="en-US" sz="2400" dirty="0">
                <a:solidFill>
                  <a:schemeClr val="tx2"/>
                </a:solidFill>
              </a:rPr>
              <a:t>Comprehensive</a:t>
            </a:r>
            <a:r>
              <a:rPr lang="en-US" sz="2400" dirty="0"/>
              <a:t> test set with minimal overlap</a:t>
            </a:r>
          </a:p>
          <a:p>
            <a:r>
              <a:rPr lang="en-US" sz="2400" dirty="0"/>
              <a:t> </a:t>
            </a:r>
            <a:r>
              <a:rPr lang="en-US" sz="2400" dirty="0">
                <a:solidFill>
                  <a:schemeClr val="tx2"/>
                </a:solidFill>
              </a:rPr>
              <a:t>Traceability</a:t>
            </a:r>
            <a:r>
              <a:rPr lang="en-US" sz="2400" dirty="0"/>
              <a:t> from software artifacts to tests</a:t>
            </a:r>
          </a:p>
          <a:p>
            <a:pPr lvl="1"/>
            <a:r>
              <a:rPr lang="en-US" dirty="0"/>
              <a:t>The “</a:t>
            </a:r>
            <a:r>
              <a:rPr lang="en-US" dirty="0">
                <a:solidFill>
                  <a:srgbClr val="C00000"/>
                </a:solidFill>
              </a:rPr>
              <a:t>why</a:t>
            </a:r>
            <a:r>
              <a:rPr lang="en-US" dirty="0"/>
              <a:t>” for each test is answered</a:t>
            </a:r>
          </a:p>
          <a:p>
            <a:pPr lvl="1"/>
            <a:r>
              <a:rPr lang="en-US" dirty="0"/>
              <a:t>Built-in support for </a:t>
            </a:r>
            <a:r>
              <a:rPr lang="en-US" dirty="0">
                <a:solidFill>
                  <a:schemeClr val="tx2"/>
                </a:solidFill>
              </a:rPr>
              <a:t>regression testing</a:t>
            </a:r>
          </a:p>
          <a:p>
            <a:r>
              <a:rPr lang="en-US" sz="2400" dirty="0"/>
              <a:t> A “</a:t>
            </a:r>
            <a:r>
              <a:rPr lang="en-US" sz="2400" dirty="0">
                <a:solidFill>
                  <a:srgbClr val="C00000"/>
                </a:solidFill>
              </a:rPr>
              <a:t>stopping rule</a:t>
            </a:r>
            <a:r>
              <a:rPr lang="en-US" sz="2400" dirty="0"/>
              <a:t>” for testing—advance knowledge of </a:t>
            </a:r>
            <a:r>
              <a:rPr lang="en-US" sz="2400" dirty="0">
                <a:solidFill>
                  <a:schemeClr val="tx2"/>
                </a:solidFill>
              </a:rPr>
              <a:t>how many tests</a:t>
            </a:r>
            <a:r>
              <a:rPr lang="en-US" sz="2400" dirty="0"/>
              <a:t> are needed</a:t>
            </a:r>
          </a:p>
          <a:p>
            <a:r>
              <a:rPr lang="en-US" sz="2400" dirty="0"/>
              <a:t> Support test </a:t>
            </a:r>
            <a:r>
              <a:rPr lang="en-US" sz="2400" dirty="0">
                <a:solidFill>
                  <a:srgbClr val="C00000"/>
                </a:solidFill>
              </a:rPr>
              <a:t>automation</a:t>
            </a:r>
          </a:p>
          <a:p>
            <a:r>
              <a:rPr lang="en-US" sz="2400" dirty="0"/>
              <a:t>Provide greater assurance that the software is of </a:t>
            </a:r>
            <a:r>
              <a:rPr lang="en-US" sz="2400" dirty="0">
                <a:solidFill>
                  <a:srgbClr val="C00000"/>
                </a:solidFill>
              </a:rPr>
              <a:t>high quality </a:t>
            </a:r>
            <a:r>
              <a:rPr lang="en-US" sz="2400" dirty="0"/>
              <a:t>and </a:t>
            </a:r>
            <a:r>
              <a:rPr lang="en-US" sz="2400" dirty="0">
                <a:solidFill>
                  <a:srgbClr val="C00000"/>
                </a:solidFill>
              </a:rPr>
              <a:t>reliability </a:t>
            </a:r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/>
              <a:t>Yield </a:t>
            </a:r>
            <a:r>
              <a:rPr lang="en-US" sz="2400" dirty="0">
                <a:solidFill>
                  <a:srgbClr val="C00000"/>
                </a:solidFill>
              </a:rPr>
              <a:t>fewer tests </a:t>
            </a:r>
            <a:r>
              <a:rPr lang="en-US" sz="2400" dirty="0"/>
              <a:t>that are </a:t>
            </a:r>
            <a:r>
              <a:rPr lang="en-US" sz="2400" dirty="0">
                <a:solidFill>
                  <a:srgbClr val="C00000"/>
                </a:solidFill>
              </a:rPr>
              <a:t>more effective </a:t>
            </a:r>
            <a:r>
              <a:rPr lang="en-US" sz="2400" dirty="0"/>
              <a:t>at finding faults</a:t>
            </a:r>
          </a:p>
          <a:p>
            <a:pPr marL="747713" lvl="2" indent="-290513">
              <a:spcBef>
                <a:spcPts val="500"/>
              </a:spcBef>
            </a:pPr>
            <a:r>
              <a:rPr lang="en-US" sz="2400" dirty="0"/>
              <a:t>Design test inputs that are more likely to find problems</a:t>
            </a:r>
          </a:p>
          <a:p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9216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8FF04DF6-E707-4B02-9D0E-1A35812AA008}" type="slidenum">
              <a:rPr lang="en-US" sz="900" b="0" smtClean="0">
                <a:solidFill>
                  <a:schemeClr val="tx1"/>
                </a:solidFill>
              </a:rPr>
              <a:pPr/>
              <a:t>22</a:t>
            </a:fld>
            <a:endParaRPr lang="en-US" sz="9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23347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Improve Testing ?</a:t>
            </a:r>
          </a:p>
        </p:txBody>
      </p:sp>
      <p:sp>
        <p:nvSpPr>
          <p:cNvPr id="86019" name="Content Placeholder 2"/>
          <p:cNvSpPr>
            <a:spLocks noGrp="1"/>
          </p:cNvSpPr>
          <p:nvPr>
            <p:ph idx="1"/>
          </p:nvPr>
        </p:nvSpPr>
        <p:spPr>
          <a:xfrm>
            <a:off x="88900" y="1056443"/>
            <a:ext cx="8966200" cy="5320545"/>
          </a:xfrm>
        </p:spPr>
        <p:txBody>
          <a:bodyPr/>
          <a:lstStyle/>
          <a:p>
            <a:r>
              <a:rPr lang="en-US" sz="2800" dirty="0"/>
              <a:t>Testers need more and better </a:t>
            </a:r>
            <a:r>
              <a:rPr lang="en-US" sz="2800" dirty="0">
                <a:solidFill>
                  <a:srgbClr val="C00000"/>
                </a:solidFill>
              </a:rPr>
              <a:t>software tools</a:t>
            </a:r>
          </a:p>
          <a:p>
            <a:r>
              <a:rPr lang="en-US" sz="2800" dirty="0"/>
              <a:t>Testers need to adopt </a:t>
            </a:r>
            <a:r>
              <a:rPr lang="en-US" sz="2800" dirty="0">
                <a:solidFill>
                  <a:srgbClr val="C00000"/>
                </a:solidFill>
              </a:rPr>
              <a:t>practices</a:t>
            </a:r>
            <a:r>
              <a:rPr lang="en-US" sz="2800" dirty="0">
                <a:solidFill>
                  <a:schemeClr val="tx2"/>
                </a:solidFill>
              </a:rPr>
              <a:t> and </a:t>
            </a:r>
            <a:r>
              <a:rPr lang="en-US" sz="2800" dirty="0">
                <a:solidFill>
                  <a:srgbClr val="C00000"/>
                </a:solidFill>
              </a:rPr>
              <a:t>techniques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en-US" sz="2800" dirty="0"/>
              <a:t>that lead to more </a:t>
            </a:r>
            <a:r>
              <a:rPr lang="en-US" sz="2800" dirty="0">
                <a:solidFill>
                  <a:srgbClr val="C00000"/>
                </a:solidFill>
              </a:rPr>
              <a:t>efficient </a:t>
            </a:r>
            <a:r>
              <a:rPr lang="en-US" sz="2800" dirty="0"/>
              <a:t>and </a:t>
            </a:r>
            <a:r>
              <a:rPr lang="en-US" sz="2800" dirty="0">
                <a:solidFill>
                  <a:srgbClr val="C00000"/>
                </a:solidFill>
              </a:rPr>
              <a:t>effective </a:t>
            </a:r>
            <a:r>
              <a:rPr lang="en-US" sz="2800" dirty="0"/>
              <a:t>testing</a:t>
            </a:r>
          </a:p>
          <a:p>
            <a:pPr lvl="1"/>
            <a:r>
              <a:rPr lang="en-US" sz="2400" dirty="0"/>
              <a:t>More </a:t>
            </a:r>
            <a:r>
              <a:rPr lang="en-US" sz="2400" dirty="0">
                <a:solidFill>
                  <a:schemeClr val="tx2"/>
                </a:solidFill>
              </a:rPr>
              <a:t>education</a:t>
            </a:r>
          </a:p>
          <a:p>
            <a:pPr lvl="1"/>
            <a:r>
              <a:rPr lang="en-US" sz="2400" dirty="0"/>
              <a:t>Different </a:t>
            </a:r>
            <a:r>
              <a:rPr lang="en-US" sz="2400" dirty="0">
                <a:solidFill>
                  <a:schemeClr val="tx2"/>
                </a:solidFill>
              </a:rPr>
              <a:t>management</a:t>
            </a:r>
            <a:r>
              <a:rPr lang="en-US" sz="2400" dirty="0"/>
              <a:t> organizational strategies</a:t>
            </a:r>
          </a:p>
          <a:p>
            <a:r>
              <a:rPr lang="en-US" sz="2800" dirty="0"/>
              <a:t>Testing / QA teams need more </a:t>
            </a:r>
            <a:r>
              <a:rPr lang="en-US" sz="2800" dirty="0">
                <a:solidFill>
                  <a:srgbClr val="C00000"/>
                </a:solidFill>
              </a:rPr>
              <a:t>technical expertise</a:t>
            </a:r>
          </a:p>
          <a:p>
            <a:pPr lvl="1"/>
            <a:r>
              <a:rPr lang="en-US" sz="2400" dirty="0">
                <a:solidFill>
                  <a:schemeClr val="tx2"/>
                </a:solidFill>
              </a:rPr>
              <a:t>Developer</a:t>
            </a:r>
            <a:r>
              <a:rPr lang="en-US" sz="2400" dirty="0"/>
              <a:t> expertise has been increasing dramatically</a:t>
            </a:r>
          </a:p>
          <a:p>
            <a:r>
              <a:rPr lang="en-US" sz="2800" dirty="0"/>
              <a:t>Testing / QA teams need to </a:t>
            </a:r>
            <a:r>
              <a:rPr lang="en-US" sz="2800" dirty="0">
                <a:solidFill>
                  <a:srgbClr val="C00000"/>
                </a:solidFill>
              </a:rPr>
              <a:t>specialize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en-US" sz="2800" dirty="0"/>
              <a:t>more</a:t>
            </a:r>
          </a:p>
          <a:p>
            <a:pPr lvl="1"/>
            <a:r>
              <a:rPr lang="en-US" sz="2400" dirty="0"/>
              <a:t>This same trend happened for </a:t>
            </a:r>
            <a:r>
              <a:rPr lang="en-US" sz="2400" dirty="0">
                <a:solidFill>
                  <a:schemeClr val="tx2"/>
                </a:solidFill>
              </a:rPr>
              <a:t>development</a:t>
            </a:r>
            <a:r>
              <a:rPr lang="en-US" sz="2400" dirty="0"/>
              <a:t> in the 1990s</a:t>
            </a:r>
          </a:p>
        </p:txBody>
      </p:sp>
      <p:sp>
        <p:nvSpPr>
          <p:cNvPr id="860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A195391F-7B5F-40E9-BCFB-3E9CACDF5B0E}" type="slidenum">
              <a:rPr lang="en-US" sz="900" b="0" smtClean="0">
                <a:solidFill>
                  <a:schemeClr val="tx1"/>
                </a:solidFill>
              </a:rPr>
              <a:pPr/>
              <a:t>23</a:t>
            </a:fld>
            <a:endParaRPr lang="en-US" sz="9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323638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Roadblocks to Adoption</a:t>
            </a:r>
          </a:p>
        </p:txBody>
      </p:sp>
      <p:sp>
        <p:nvSpPr>
          <p:cNvPr id="87045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579E725B-6FC7-48B7-84A5-0482E6F904F7}" type="slidenum">
              <a:rPr lang="en-US" sz="900" b="0" smtClean="0">
                <a:solidFill>
                  <a:schemeClr val="tx1"/>
                </a:solidFill>
              </a:rPr>
              <a:pPr/>
              <a:t>24</a:t>
            </a:fld>
            <a:endParaRPr lang="en-US" sz="900" b="0">
              <a:solidFill>
                <a:schemeClr val="tx1"/>
              </a:solidFill>
            </a:endParaRPr>
          </a:p>
        </p:txBody>
      </p:sp>
      <p:sp>
        <p:nvSpPr>
          <p:cNvPr id="87046" name="Content Placeholder 2"/>
          <p:cNvSpPr>
            <a:spLocks noGrp="1"/>
          </p:cNvSpPr>
          <p:nvPr>
            <p:ph idx="1"/>
          </p:nvPr>
        </p:nvSpPr>
        <p:spPr>
          <a:xfrm>
            <a:off x="0" y="819150"/>
            <a:ext cx="9144000" cy="5795963"/>
          </a:xfrm>
        </p:spPr>
        <p:txBody>
          <a:bodyPr/>
          <a:lstStyle/>
          <a:p>
            <a:pPr marL="514350" indent="-514350">
              <a:buFont typeface="Times New Roman" pitchFamily="18" charset="0"/>
              <a:buAutoNum type="arabicPeriod"/>
            </a:pPr>
            <a:r>
              <a:rPr lang="en-US" sz="2800" b="0" dirty="0">
                <a:solidFill>
                  <a:schemeClr val="tx2"/>
                </a:solidFill>
              </a:rPr>
              <a:t>Lack of test education</a:t>
            </a:r>
          </a:p>
          <a:p>
            <a:pPr marL="1314450" lvl="2" indent="-514350">
              <a:buFont typeface="Times New Roman" pitchFamily="18" charset="0"/>
              <a:buAutoNum type="arabicPeriod"/>
            </a:pPr>
            <a:endParaRPr lang="en-US" sz="2400" b="0" dirty="0">
              <a:solidFill>
                <a:schemeClr val="tx2"/>
              </a:solidFill>
            </a:endParaRPr>
          </a:p>
          <a:p>
            <a:pPr marL="1314450" lvl="2" indent="-514350">
              <a:buFont typeface="Times New Roman" pitchFamily="18" charset="0"/>
              <a:buAutoNum type="arabicPeriod"/>
            </a:pPr>
            <a:endParaRPr lang="en-US" sz="2400" b="0" dirty="0">
              <a:solidFill>
                <a:schemeClr val="tx2"/>
              </a:solidFill>
            </a:endParaRPr>
          </a:p>
          <a:p>
            <a:pPr marL="914400" lvl="1" indent="-514350">
              <a:buFontTx/>
              <a:buNone/>
            </a:pPr>
            <a:endParaRPr lang="en-US" sz="2400" b="0" dirty="0">
              <a:solidFill>
                <a:schemeClr val="tx2"/>
              </a:solidFill>
            </a:endParaRPr>
          </a:p>
          <a:p>
            <a:pPr marL="514350" indent="-514350">
              <a:buFont typeface="Times New Roman" pitchFamily="18" charset="0"/>
              <a:buAutoNum type="arabicPeriod"/>
            </a:pPr>
            <a:r>
              <a:rPr lang="en-US" sz="2800" b="0" dirty="0">
                <a:solidFill>
                  <a:schemeClr val="tx2"/>
                </a:solidFill>
              </a:rPr>
              <a:t>Necessity to change process</a:t>
            </a:r>
            <a:endParaRPr lang="en-US" b="0" dirty="0">
              <a:solidFill>
                <a:schemeClr val="tx2"/>
              </a:solidFill>
            </a:endParaRPr>
          </a:p>
          <a:p>
            <a:pPr marL="914400" lvl="1" indent="-514350">
              <a:buFont typeface="Times New Roman" pitchFamily="18" charset="0"/>
              <a:buAutoNum type="arabicPeriod"/>
            </a:pPr>
            <a:endParaRPr lang="en-US" sz="2400" b="0" dirty="0">
              <a:solidFill>
                <a:schemeClr val="tx2"/>
              </a:solidFill>
            </a:endParaRPr>
          </a:p>
          <a:p>
            <a:pPr marL="514350" indent="-514350">
              <a:buFont typeface="Times New Roman" pitchFamily="18" charset="0"/>
              <a:buAutoNum type="arabicPeriod"/>
            </a:pPr>
            <a:r>
              <a:rPr lang="en-US" sz="2800" b="0" dirty="0">
                <a:solidFill>
                  <a:schemeClr val="tx2"/>
                </a:solidFill>
              </a:rPr>
              <a:t>Usability of tools</a:t>
            </a:r>
          </a:p>
          <a:p>
            <a:pPr marL="914400" lvl="1" indent="-514350">
              <a:buFont typeface="Times New Roman" pitchFamily="18" charset="0"/>
              <a:buAutoNum type="arabicPeriod"/>
            </a:pPr>
            <a:endParaRPr lang="en-US" sz="2800" b="0" dirty="0">
              <a:solidFill>
                <a:schemeClr val="tx2"/>
              </a:solidFill>
            </a:endParaRPr>
          </a:p>
          <a:p>
            <a:pPr marL="914400" lvl="1" indent="-514350">
              <a:buFont typeface="Times New Roman" pitchFamily="18" charset="0"/>
              <a:buAutoNum type="arabicPeriod"/>
            </a:pPr>
            <a:endParaRPr lang="en-US" sz="2800" b="0" dirty="0">
              <a:solidFill>
                <a:schemeClr val="tx2"/>
              </a:solidFill>
            </a:endParaRPr>
          </a:p>
          <a:p>
            <a:pPr marL="514350" indent="-514350">
              <a:buFont typeface="Times New Roman" pitchFamily="18" charset="0"/>
              <a:buAutoNum type="arabicPeriod"/>
            </a:pPr>
            <a:r>
              <a:rPr lang="en-US" sz="2800" b="0" dirty="0">
                <a:solidFill>
                  <a:schemeClr val="tx2"/>
                </a:solidFill>
              </a:rPr>
              <a:t>Weak and ineffective tools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579438" y="1547813"/>
            <a:ext cx="553758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  <a:latin typeface="Gill Sans MT" panose="020B0502020104020203" pitchFamily="34" charset="0"/>
              </a:rPr>
              <a:t>Number of UG CS programs in US that require testing ?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963195" y="1514475"/>
            <a:ext cx="509588" cy="382588"/>
          </a:xfrm>
          <a:prstGeom prst="round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0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579438" y="1912938"/>
            <a:ext cx="53625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  <a:latin typeface="Gill Sans MT" panose="020B0502020104020203" pitchFamily="34" charset="0"/>
              </a:rPr>
              <a:t>Number of MS CS programs in US that require testing ?</a:t>
            </a: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579438" y="2278063"/>
            <a:ext cx="47593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r>
              <a:rPr lang="en-US" sz="1800" b="0">
                <a:solidFill>
                  <a:schemeClr val="tx1"/>
                </a:solidFill>
                <a:latin typeface="Gill Sans MT" panose="020B0502020104020203" pitchFamily="34" charset="0"/>
              </a:rPr>
              <a:t>Number of UG testing classes in the US ?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937250" y="2012950"/>
            <a:ext cx="509588" cy="382588"/>
          </a:xfrm>
          <a:prstGeom prst="round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0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03750" y="2289175"/>
            <a:ext cx="784225" cy="382588"/>
          </a:xfrm>
          <a:prstGeom prst="roundRect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~50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579438" y="5487988"/>
            <a:ext cx="80070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r>
              <a:rPr lang="en-US" sz="1800" b="0">
                <a:solidFill>
                  <a:schemeClr val="tx1"/>
                </a:solidFill>
                <a:latin typeface="Gill Sans MT" panose="020B0502020104020203" pitchFamily="34" charset="0"/>
              </a:rPr>
              <a:t>Most test tools don’t do much – but most users do not realize they could be better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579438" y="2954338"/>
            <a:ext cx="80886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r>
              <a:rPr lang="en-US" sz="1800" b="0">
                <a:solidFill>
                  <a:schemeClr val="tx1"/>
                </a:solidFill>
                <a:latin typeface="Gill Sans MT" panose="020B0502020104020203" pitchFamily="34" charset="0"/>
              </a:rPr>
              <a:t>Adoption of many test techniques and tools require changes in development process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79438" y="3965575"/>
            <a:ext cx="759509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r>
              <a:rPr lang="en-US" sz="1800" b="0">
                <a:solidFill>
                  <a:schemeClr val="tx1"/>
                </a:solidFill>
                <a:latin typeface="Gill Sans MT" panose="020B0502020104020203" pitchFamily="34" charset="0"/>
              </a:rPr>
              <a:t>Many testing tools require the user to know the underlying theory to use them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579438" y="3233738"/>
            <a:ext cx="45557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  <a:latin typeface="Gill Sans MT" panose="020B0502020104020203" pitchFamily="34" charset="0"/>
              </a:rPr>
              <a:t>This is expensive for most software companies</a:t>
            </a: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579438" y="4295775"/>
            <a:ext cx="711694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  <a:latin typeface="Gill Sans MT" panose="020B0502020104020203" pitchFamily="34" charset="0"/>
              </a:rPr>
              <a:t>Do we need to know how an internal combustion engine works to drive ?</a:t>
            </a:r>
          </a:p>
        </p:txBody>
      </p:sp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579438" y="4625975"/>
            <a:ext cx="724769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  <a:latin typeface="Gill Sans MT" panose="020B0502020104020203" pitchFamily="34" charset="0"/>
              </a:rPr>
              <a:t>Do we need to understand parsing and code generation to use a compiler ?</a:t>
            </a:r>
          </a:p>
        </p:txBody>
      </p: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579438" y="5776913"/>
            <a:ext cx="80124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  <a:latin typeface="Gill Sans MT" panose="020B0502020104020203" pitchFamily="34" charset="0"/>
              </a:rPr>
              <a:t>Few tools solve the key technical problem – </a:t>
            </a:r>
            <a:r>
              <a:rPr lang="en-US" b="0" dirty="0">
                <a:solidFill>
                  <a:srgbClr val="C00000"/>
                </a:solidFill>
                <a:latin typeface="Gill Sans MT" panose="020B0502020104020203" pitchFamily="34" charset="0"/>
              </a:rPr>
              <a:t>generating test values automatically</a:t>
            </a:r>
            <a:endParaRPr lang="en-US" sz="1800" b="0" dirty="0">
              <a:solidFill>
                <a:srgbClr val="C00000"/>
              </a:solidFill>
              <a:latin typeface="Gill Sans MT" panose="020B0502020104020203" pitchFamily="34" charset="0"/>
            </a:endParaRP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569913" y="1182688"/>
            <a:ext cx="848463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  <a:latin typeface="Gill Sans MT" panose="020B0502020104020203" pitchFamily="34" charset="0"/>
              </a:rPr>
              <a:t>Microsoft and Google say half their engineers are testers, programmers test half the time</a:t>
            </a:r>
          </a:p>
        </p:txBody>
      </p:sp>
    </p:spTree>
    <p:extLst>
      <p:ext uri="{BB962C8B-B14F-4D97-AF65-F5344CB8AC3E}">
        <p14:creationId xmlns:p14="http://schemas.microsoft.com/office/powerpoint/2010/main" val="29167298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2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1" grpId="0"/>
      <p:bldP spid="12" grpId="0" animBg="1"/>
      <p:bldP spid="13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Needs From Researchers</a:t>
            </a:r>
          </a:p>
        </p:txBody>
      </p:sp>
      <p:sp>
        <p:nvSpPr>
          <p:cNvPr id="88067" name="Content Placeholder 2"/>
          <p:cNvSpPr>
            <a:spLocks noGrp="1"/>
          </p:cNvSpPr>
          <p:nvPr>
            <p:ph idx="1"/>
          </p:nvPr>
        </p:nvSpPr>
        <p:spPr>
          <a:xfrm>
            <a:off x="88900" y="923925"/>
            <a:ext cx="8966200" cy="5681663"/>
          </a:xfrm>
        </p:spPr>
        <p:txBody>
          <a:bodyPr/>
          <a:lstStyle/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Isolate </a:t>
            </a:r>
            <a:r>
              <a:rPr lang="en-US" sz="2800" dirty="0"/>
              <a:t>: </a:t>
            </a:r>
            <a:r>
              <a:rPr lang="en-US" sz="2800" dirty="0">
                <a:solidFill>
                  <a:schemeClr val="tx2"/>
                </a:solidFill>
              </a:rPr>
              <a:t>Invent</a:t>
            </a:r>
            <a:r>
              <a:rPr lang="en-US" sz="2800" dirty="0"/>
              <a:t> processes and techniques that isolate the theory from most test practitioners</a:t>
            </a:r>
          </a:p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Disguise </a:t>
            </a:r>
            <a:r>
              <a:rPr lang="en-US" sz="2800" dirty="0"/>
              <a:t>: </a:t>
            </a:r>
            <a:r>
              <a:rPr lang="en-US" sz="2800" dirty="0">
                <a:solidFill>
                  <a:schemeClr val="tx2"/>
                </a:solidFill>
              </a:rPr>
              <a:t>Discover</a:t>
            </a:r>
            <a:r>
              <a:rPr lang="en-US" sz="2800" dirty="0"/>
              <a:t> engineering techniques, standards and frameworks that disguise the theory</a:t>
            </a:r>
          </a:p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Embed </a:t>
            </a:r>
            <a:r>
              <a:rPr lang="en-US" sz="2800" dirty="0"/>
              <a:t>: Theoretical ideas in </a:t>
            </a:r>
            <a:r>
              <a:rPr lang="en-US" sz="2800" dirty="0">
                <a:solidFill>
                  <a:schemeClr val="tx2"/>
                </a:solidFill>
              </a:rPr>
              <a:t>tools</a:t>
            </a:r>
          </a:p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Experiment </a:t>
            </a:r>
            <a:r>
              <a:rPr lang="en-US" sz="2800" dirty="0"/>
              <a:t>: Demonstrate </a:t>
            </a:r>
            <a:r>
              <a:rPr lang="en-US" sz="2800" dirty="0">
                <a:solidFill>
                  <a:schemeClr val="tx2"/>
                </a:solidFill>
              </a:rPr>
              <a:t>economic value</a:t>
            </a:r>
            <a:r>
              <a:rPr lang="en-US" sz="2800" dirty="0"/>
              <a:t> of criteria-based testing and ATDG (</a:t>
            </a:r>
            <a:r>
              <a:rPr lang="en-US" sz="2800" i="1" dirty="0"/>
              <a:t>ROI</a:t>
            </a:r>
            <a:r>
              <a:rPr lang="en-US" sz="2800" dirty="0"/>
              <a:t>)</a:t>
            </a:r>
          </a:p>
          <a:p>
            <a:pPr marL="914400" lvl="1" indent="-514350"/>
            <a:r>
              <a:rPr lang="en-US" sz="2400" dirty="0">
                <a:solidFill>
                  <a:schemeClr val="tx2"/>
                </a:solidFill>
              </a:rPr>
              <a:t>Which</a:t>
            </a:r>
            <a:r>
              <a:rPr lang="en-US" sz="2400" dirty="0"/>
              <a:t> criteria should be used and </a:t>
            </a:r>
            <a:r>
              <a:rPr lang="en-US" sz="2400" dirty="0">
                <a:solidFill>
                  <a:schemeClr val="tx2"/>
                </a:solidFill>
              </a:rPr>
              <a:t>when</a:t>
            </a:r>
            <a:r>
              <a:rPr lang="en-US" sz="2400" dirty="0"/>
              <a:t> ?</a:t>
            </a:r>
          </a:p>
          <a:p>
            <a:pPr marL="914400" lvl="1" indent="-514350"/>
            <a:r>
              <a:rPr lang="en-US" sz="2400" dirty="0">
                <a:solidFill>
                  <a:schemeClr val="tx2"/>
                </a:solidFill>
              </a:rPr>
              <a:t>When</a:t>
            </a:r>
            <a:r>
              <a:rPr lang="en-US" sz="2400" dirty="0"/>
              <a:t> does the extra effort pay off ?</a:t>
            </a:r>
          </a:p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Integrate </a:t>
            </a:r>
            <a:r>
              <a:rPr lang="en-US" sz="2800" dirty="0"/>
              <a:t>high-end testing with </a:t>
            </a:r>
            <a:r>
              <a:rPr lang="en-US" sz="2800" dirty="0">
                <a:solidFill>
                  <a:schemeClr val="tx2"/>
                </a:solidFill>
              </a:rPr>
              <a:t>development</a:t>
            </a:r>
          </a:p>
        </p:txBody>
      </p:sp>
      <p:sp>
        <p:nvSpPr>
          <p:cNvPr id="880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D6ADDB21-2A6A-477F-AA75-60D1F962E3BF}" type="slidenum">
              <a:rPr lang="zh-CN" altLang="en-US" sz="900" b="0" smtClean="0">
                <a:solidFill>
                  <a:schemeClr val="tx1"/>
                </a:solidFill>
                <a:ea typeface="SimSun" pitchFamily="2" charset="-122"/>
              </a:rPr>
              <a:pPr/>
              <a:t>25</a:t>
            </a:fld>
            <a:endParaRPr lang="en-US" altLang="zh-CN" sz="900" b="0">
              <a:solidFill>
                <a:schemeClr val="tx1"/>
              </a:solidFill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27792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Needs From Educators</a:t>
            </a:r>
          </a:p>
        </p:txBody>
      </p:sp>
      <p:sp>
        <p:nvSpPr>
          <p:cNvPr id="89091" name="Content Placeholder 2"/>
          <p:cNvSpPr>
            <a:spLocks noGrp="1"/>
          </p:cNvSpPr>
          <p:nvPr>
            <p:ph idx="1"/>
          </p:nvPr>
        </p:nvSpPr>
        <p:spPr>
          <a:xfrm>
            <a:off x="88900" y="830263"/>
            <a:ext cx="8966200" cy="5546725"/>
          </a:xfrm>
        </p:spPr>
        <p:txBody>
          <a:bodyPr/>
          <a:lstStyle/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Disguise </a:t>
            </a:r>
            <a:r>
              <a:rPr lang="en-US" sz="2800" dirty="0"/>
              <a:t>theory from engineers in classes</a:t>
            </a:r>
          </a:p>
          <a:p>
            <a:pPr marL="914400" lvl="1" indent="-514350">
              <a:buFont typeface="Times New Roman" pitchFamily="18" charset="0"/>
              <a:buAutoNum type="arabicPeriod"/>
            </a:pPr>
            <a:endParaRPr lang="en-US" dirty="0"/>
          </a:p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Omit </a:t>
            </a:r>
            <a:r>
              <a:rPr lang="en-US" sz="2800" dirty="0"/>
              <a:t>theory when it is not needed</a:t>
            </a:r>
          </a:p>
          <a:p>
            <a:pPr marL="914400" lvl="1" indent="-514350">
              <a:buFont typeface="Times New Roman" pitchFamily="18" charset="0"/>
              <a:buAutoNum type="arabicPeriod"/>
            </a:pPr>
            <a:endParaRPr lang="en-US" dirty="0"/>
          </a:p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Restructure </a:t>
            </a:r>
            <a:r>
              <a:rPr lang="en-US" sz="2800" dirty="0"/>
              <a:t>curricula to teach more than test design and theory</a:t>
            </a:r>
          </a:p>
          <a:p>
            <a:pPr lvl="1"/>
            <a:r>
              <a:rPr lang="en-US" sz="2400" dirty="0"/>
              <a:t>Test </a:t>
            </a:r>
            <a:r>
              <a:rPr lang="en-US" sz="2400" dirty="0">
                <a:solidFill>
                  <a:schemeClr val="tx2"/>
                </a:solidFill>
              </a:rPr>
              <a:t>automation</a:t>
            </a:r>
          </a:p>
          <a:p>
            <a:pPr lvl="1"/>
            <a:r>
              <a:rPr lang="en-US" sz="2400" dirty="0"/>
              <a:t>Test </a:t>
            </a:r>
            <a:r>
              <a:rPr lang="en-US" sz="2400" dirty="0">
                <a:solidFill>
                  <a:schemeClr val="tx2"/>
                </a:solidFill>
              </a:rPr>
              <a:t>evaluation</a:t>
            </a:r>
          </a:p>
          <a:p>
            <a:pPr lvl="1"/>
            <a:r>
              <a:rPr lang="en-US" sz="2400" dirty="0">
                <a:solidFill>
                  <a:schemeClr val="tx2"/>
                </a:solidFill>
              </a:rPr>
              <a:t>Human-based</a:t>
            </a:r>
            <a:r>
              <a:rPr lang="en-US" sz="2400" dirty="0"/>
              <a:t> testing</a:t>
            </a:r>
          </a:p>
          <a:p>
            <a:pPr lvl="1"/>
            <a:r>
              <a:rPr lang="en-US" sz="2400" dirty="0">
                <a:solidFill>
                  <a:schemeClr val="tx2"/>
                </a:solidFill>
              </a:rPr>
              <a:t>Test-driven</a:t>
            </a:r>
            <a:r>
              <a:rPr lang="en-US" sz="2400" dirty="0"/>
              <a:t> development</a:t>
            </a:r>
          </a:p>
        </p:txBody>
      </p:sp>
      <p:sp>
        <p:nvSpPr>
          <p:cNvPr id="8909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9D47E6F2-70CF-4215-9D10-AC0A433B77FA}" type="slidenum">
              <a:rPr lang="zh-CN" altLang="en-US" sz="900" b="0" smtClean="0">
                <a:solidFill>
                  <a:schemeClr val="tx1"/>
                </a:solidFill>
                <a:ea typeface="SimSun" pitchFamily="2" charset="-122"/>
              </a:rPr>
              <a:pPr/>
              <a:t>26</a:t>
            </a:fld>
            <a:endParaRPr lang="en-US" altLang="zh-CN" sz="900" b="0">
              <a:solidFill>
                <a:schemeClr val="tx1"/>
              </a:solidFill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5529436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in Practice</a:t>
            </a:r>
          </a:p>
        </p:txBody>
      </p:sp>
      <p:sp>
        <p:nvSpPr>
          <p:cNvPr id="90115" name="Content Placeholder 2"/>
          <p:cNvSpPr>
            <a:spLocks noGrp="1"/>
          </p:cNvSpPr>
          <p:nvPr>
            <p:ph idx="1"/>
          </p:nvPr>
        </p:nvSpPr>
        <p:spPr>
          <a:xfrm>
            <a:off x="88900" y="797606"/>
            <a:ext cx="8966200" cy="5546725"/>
          </a:xfrm>
        </p:spPr>
        <p:txBody>
          <a:bodyPr/>
          <a:lstStyle/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Reorganize </a:t>
            </a:r>
            <a:r>
              <a:rPr lang="en-US" sz="2800" dirty="0"/>
              <a:t>test and QA teams to make effective use of individual abilities</a:t>
            </a:r>
          </a:p>
          <a:p>
            <a:pPr marL="914400" lvl="1" indent="-514350"/>
            <a:r>
              <a:rPr lang="en-US" sz="2400" dirty="0"/>
              <a:t>One math-head can support many testers</a:t>
            </a:r>
          </a:p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Retrain </a:t>
            </a:r>
            <a:r>
              <a:rPr lang="en-US" sz="2800" dirty="0"/>
              <a:t>test and QA teams</a:t>
            </a:r>
          </a:p>
          <a:p>
            <a:pPr marL="914400" lvl="1" indent="-514350"/>
            <a:r>
              <a:rPr lang="en-US" sz="2400" dirty="0"/>
              <a:t>Use a process like MDTD</a:t>
            </a:r>
          </a:p>
          <a:p>
            <a:pPr marL="914400" lvl="1" indent="-514350"/>
            <a:r>
              <a:rPr lang="en-US" sz="2400" dirty="0"/>
              <a:t>Learn more testing concepts</a:t>
            </a:r>
          </a:p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Encourage </a:t>
            </a:r>
            <a:r>
              <a:rPr lang="en-US" sz="2800" dirty="0"/>
              <a:t>researchers to embed and isolate</a:t>
            </a:r>
          </a:p>
          <a:p>
            <a:pPr marL="914400" lvl="1" indent="-514350"/>
            <a:r>
              <a:rPr lang="en-US" dirty="0">
                <a:solidFill>
                  <a:srgbClr val="C00000"/>
                </a:solidFill>
              </a:rPr>
              <a:t>Invent</a:t>
            </a:r>
            <a:r>
              <a:rPr lang="en-US" dirty="0"/>
              <a:t> processes and techniques</a:t>
            </a:r>
          </a:p>
          <a:p>
            <a:pPr marL="914400" lvl="1" indent="-514350"/>
            <a:r>
              <a:rPr lang="en-US" dirty="0">
                <a:solidFill>
                  <a:srgbClr val="C00000"/>
                </a:solidFill>
              </a:rPr>
              <a:t>Embed</a:t>
            </a:r>
            <a:r>
              <a:rPr lang="en-US" dirty="0"/>
              <a:t> theoretical ideas in tools</a:t>
            </a:r>
          </a:p>
          <a:p>
            <a:pPr marL="914400" lvl="1" indent="-514350"/>
            <a:r>
              <a:rPr lang="en-US" dirty="0"/>
              <a:t>Demonstrate economic value of criteria testing</a:t>
            </a:r>
          </a:p>
          <a:p>
            <a:pPr marL="1371600" lvl="2" indent="-514350"/>
            <a:r>
              <a:rPr lang="en-US" dirty="0"/>
              <a:t>Which criteria should be used and when?</a:t>
            </a:r>
          </a:p>
          <a:p>
            <a:pPr marL="1371600" lvl="2" indent="-514350"/>
            <a:r>
              <a:rPr lang="en-US" dirty="0"/>
              <a:t>When does the extra effort pay off?</a:t>
            </a:r>
          </a:p>
          <a:p>
            <a:pPr marL="514350" indent="-514350">
              <a:buSzPct val="100000"/>
              <a:buFont typeface="Times New Roman" pitchFamily="18" charset="0"/>
              <a:buAutoNum type="arabicPeriod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CC"/>
                </a:solidFill>
              </a:rPr>
              <a:t>Get involved </a:t>
            </a:r>
            <a:r>
              <a:rPr lang="en-US" sz="2800" dirty="0"/>
              <a:t>in curricular design efforts through industrial advisory boards</a:t>
            </a:r>
          </a:p>
        </p:txBody>
      </p:sp>
      <p:sp>
        <p:nvSpPr>
          <p:cNvPr id="9011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B7AA3F8B-2382-4AE2-89E0-1D4D9E387DE6}" type="slidenum">
              <a:rPr lang="zh-CN" altLang="en-US" sz="900" b="0" smtClean="0">
                <a:solidFill>
                  <a:schemeClr val="tx1"/>
                </a:solidFill>
                <a:ea typeface="SimSun" pitchFamily="2" charset="-122"/>
              </a:rPr>
              <a:pPr/>
              <a:t>27</a:t>
            </a:fld>
            <a:endParaRPr lang="en-US" altLang="zh-CN" sz="900" b="0">
              <a:solidFill>
                <a:schemeClr val="tx1"/>
              </a:solidFill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0615428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Criteria Summary</a:t>
            </a:r>
          </a:p>
        </p:txBody>
      </p:sp>
      <p:sp>
        <p:nvSpPr>
          <p:cNvPr id="94213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E5BEB02C-8F69-47C8-8B54-E3AFBEBDBE13}" type="slidenum">
              <a:rPr lang="en-US" sz="900" b="0" smtClean="0">
                <a:solidFill>
                  <a:schemeClr val="tx1"/>
                </a:solidFill>
              </a:rPr>
              <a:pPr/>
              <a:t>28</a:t>
            </a:fld>
            <a:endParaRPr lang="en-US" sz="900" b="0">
              <a:solidFill>
                <a:schemeClr val="tx1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14400" y="866775"/>
            <a:ext cx="7304088" cy="5656855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 w="28575">
            <a:solidFill>
              <a:srgbClr val="000000"/>
            </a:solidFill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274320" indent="-274320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en-US" sz="2800" b="0" kern="0" dirty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</a:rPr>
              <a:t>Many companies still use “</a:t>
            </a:r>
            <a:r>
              <a:rPr lang="en-US" sz="2800" b="0" kern="0" dirty="0">
                <a:solidFill>
                  <a:schemeClr val="tx2"/>
                </a:solidFill>
                <a:latin typeface="Gill Sans MT" panose="020B0502020104020203" pitchFamily="34" charset="0"/>
              </a:rPr>
              <a:t>monkey testing</a:t>
            </a:r>
            <a:r>
              <a:rPr lang="en-US" sz="2800" b="0" kern="0" dirty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</a:rPr>
              <a:t>”</a:t>
            </a:r>
          </a:p>
          <a:p>
            <a:pPr marL="731520" lvl="1" indent="-274320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en-US" sz="2400" b="0" kern="0" dirty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</a:rPr>
              <a:t>A human sits at the keyboard, </a:t>
            </a:r>
            <a:r>
              <a:rPr lang="en-US" sz="2400" b="0" kern="0" dirty="0">
                <a:solidFill>
                  <a:schemeClr val="tx2"/>
                </a:solidFill>
                <a:latin typeface="Gill Sans MT" panose="020B0502020104020203" pitchFamily="34" charset="0"/>
              </a:rPr>
              <a:t>wiggles</a:t>
            </a:r>
            <a:r>
              <a:rPr lang="en-US" sz="2400" b="0" kern="0" dirty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</a:rPr>
              <a:t> the mouse and </a:t>
            </a:r>
            <a:r>
              <a:rPr lang="en-US" sz="2400" b="0" kern="0" dirty="0">
                <a:solidFill>
                  <a:schemeClr val="tx2"/>
                </a:solidFill>
                <a:latin typeface="Gill Sans MT" panose="020B0502020104020203" pitchFamily="34" charset="0"/>
              </a:rPr>
              <a:t>bangs</a:t>
            </a:r>
            <a:r>
              <a:rPr lang="en-US" sz="2400" b="0" kern="0" dirty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</a:rPr>
              <a:t> the keyboard</a:t>
            </a:r>
          </a:p>
          <a:p>
            <a:pPr marL="731520" lvl="1" indent="-274320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en-US" sz="2400" b="0" kern="0" dirty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</a:rPr>
              <a:t>No </a:t>
            </a:r>
            <a:r>
              <a:rPr lang="en-US" sz="2400" b="0" kern="0" dirty="0">
                <a:solidFill>
                  <a:schemeClr val="tx2"/>
                </a:solidFill>
                <a:latin typeface="Gill Sans MT" panose="020B0502020104020203" pitchFamily="34" charset="0"/>
              </a:rPr>
              <a:t>automation</a:t>
            </a:r>
          </a:p>
          <a:p>
            <a:pPr marL="731520" lvl="1" indent="-274320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en-US" sz="2400" b="0" kern="0" dirty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</a:rPr>
              <a:t>Minimal training required</a:t>
            </a:r>
          </a:p>
          <a:p>
            <a:pPr marL="274320" indent="-274320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en-US" sz="2400" b="0" kern="0" dirty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</a:rPr>
              <a:t>Some companies automate human-designed tests</a:t>
            </a:r>
          </a:p>
          <a:p>
            <a:pPr marL="274320" indent="-274320">
              <a:spcBef>
                <a:spcPts val="600"/>
              </a:spcBef>
              <a:buFont typeface="Arial" pitchFamily="34" charset="0"/>
              <a:buChar char="•"/>
              <a:defRPr/>
            </a:pPr>
            <a:r>
              <a:rPr lang="en-US" sz="2400" b="0" kern="0" dirty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</a:rPr>
              <a:t>But companies that use both automation and criteria-based testing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2501900" y="4438824"/>
            <a:ext cx="4119563" cy="522287"/>
          </a:xfrm>
          <a:prstGeom prst="rect">
            <a:avLst/>
          </a:prstGeom>
          <a:solidFill>
            <a:srgbClr val="0066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sz="2800">
                <a:latin typeface="Comic Sans MS" pitchFamily="66" charset="0"/>
              </a:rPr>
              <a:t>Save money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2513013" y="5103986"/>
            <a:ext cx="4097337" cy="523875"/>
          </a:xfrm>
          <a:prstGeom prst="rect">
            <a:avLst/>
          </a:prstGeom>
          <a:solidFill>
            <a:srgbClr val="0066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sz="2800">
                <a:latin typeface="Comic Sans MS" pitchFamily="66" charset="0"/>
              </a:rPr>
              <a:t>Find more faults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2520950" y="5770736"/>
            <a:ext cx="4081463" cy="523875"/>
          </a:xfrm>
          <a:prstGeom prst="rect">
            <a:avLst/>
          </a:prstGeom>
          <a:solidFill>
            <a:srgbClr val="0066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sz="2800">
                <a:latin typeface="Comic Sans MS" pitchFamily="66" charset="0"/>
              </a:rPr>
              <a:t>Build better software</a:t>
            </a:r>
          </a:p>
        </p:txBody>
      </p:sp>
    </p:spTree>
    <p:extLst>
      <p:ext uri="{BB962C8B-B14F-4D97-AF65-F5344CB8AC3E}">
        <p14:creationId xmlns:p14="http://schemas.microsoft.com/office/powerpoint/2010/main" val="33093292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bldLvl="2" animBg="1"/>
      <p:bldP spid="7" grpId="0" animBg="1"/>
      <p:bldP spid="8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sz="3200" dirty="0"/>
              <a:t>tructures for </a:t>
            </a:r>
            <a:r>
              <a:rPr lang="en-US" dirty="0"/>
              <a:t>C</a:t>
            </a:r>
            <a:r>
              <a:rPr lang="en-US" sz="3200" dirty="0"/>
              <a:t>riteria</a:t>
            </a:r>
            <a:r>
              <a:rPr lang="en-US" dirty="0"/>
              <a:t>-B</a:t>
            </a:r>
            <a:r>
              <a:rPr lang="en-US" sz="3200" dirty="0"/>
              <a:t>ased</a:t>
            </a:r>
            <a:r>
              <a:rPr lang="en-US" dirty="0"/>
              <a:t> T</a:t>
            </a:r>
            <a:r>
              <a:rPr lang="en-US" sz="3200" dirty="0"/>
              <a:t>esting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A1E189-A5E4-460C-B525-E80730F3D25C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514600" y="914400"/>
            <a:ext cx="4114800" cy="974725"/>
          </a:xfrm>
          <a:prstGeom prst="rect">
            <a:avLst/>
          </a:prstGeom>
          <a:gradFill rotWithShape="1">
            <a:gsLst>
              <a:gs pos="0">
                <a:srgbClr val="FAF400"/>
              </a:gs>
              <a:gs pos="100000">
                <a:srgbClr val="FAF400">
                  <a:gamma/>
                  <a:shade val="46275"/>
                  <a:invGamma/>
                </a:srgbClr>
              </a:gs>
            </a:gsLst>
            <a:path path="shape">
              <a:fillToRect l="50000" t="50000" r="50000" b="50000"/>
            </a:path>
          </a:gradFill>
          <a:ln w="28575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sz="2800" dirty="0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Comic Sans MS" pitchFamily="66" charset="0"/>
                <a:cs typeface="Arial" pitchFamily="34" charset="0"/>
              </a:rPr>
              <a:t>Four Structures for Modeling Software</a:t>
            </a:r>
          </a:p>
        </p:txBody>
      </p:sp>
      <p:grpSp>
        <p:nvGrpSpPr>
          <p:cNvPr id="60" name="Group 59"/>
          <p:cNvGrpSpPr/>
          <p:nvPr/>
        </p:nvGrpSpPr>
        <p:grpSpPr>
          <a:xfrm>
            <a:off x="204788" y="1905000"/>
            <a:ext cx="8682037" cy="1126755"/>
            <a:chOff x="204788" y="1905000"/>
            <a:chExt cx="8682037" cy="1126755"/>
          </a:xfrm>
        </p:grpSpPr>
        <p:sp>
          <p:nvSpPr>
            <p:cNvPr id="8" name="Text Box 5"/>
            <p:cNvSpPr txBox="1">
              <a:spLocks noChangeArrowheads="1"/>
            </p:cNvSpPr>
            <p:nvPr/>
          </p:nvSpPr>
          <p:spPr bwMode="auto">
            <a:xfrm>
              <a:off x="3139017" y="2484067"/>
              <a:ext cx="1498600" cy="547688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sz="2800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Graphs</a:t>
              </a:r>
            </a:p>
          </p:txBody>
        </p:sp>
        <p:sp>
          <p:nvSpPr>
            <p:cNvPr id="9" name="Text Box 6"/>
            <p:cNvSpPr txBox="1">
              <a:spLocks noChangeArrowheads="1"/>
            </p:cNvSpPr>
            <p:nvPr/>
          </p:nvSpPr>
          <p:spPr bwMode="auto">
            <a:xfrm>
              <a:off x="5262034" y="2484067"/>
              <a:ext cx="1500187" cy="547688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sz="2800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Logic</a:t>
              </a:r>
            </a:p>
          </p:txBody>
        </p:sp>
        <p:sp>
          <p:nvSpPr>
            <p:cNvPr id="10" name="Text Box 7"/>
            <p:cNvSpPr txBox="1">
              <a:spLocks noChangeArrowheads="1"/>
            </p:cNvSpPr>
            <p:nvPr/>
          </p:nvSpPr>
          <p:spPr bwMode="auto">
            <a:xfrm>
              <a:off x="204788" y="2484067"/>
              <a:ext cx="2309812" cy="547688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sz="28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Input Space</a:t>
              </a:r>
            </a:p>
          </p:txBody>
        </p:sp>
        <p:sp>
          <p:nvSpPr>
            <p:cNvPr id="11" name="Text Box 8"/>
            <p:cNvSpPr txBox="1">
              <a:spLocks noChangeArrowheads="1"/>
            </p:cNvSpPr>
            <p:nvPr/>
          </p:nvSpPr>
          <p:spPr bwMode="auto">
            <a:xfrm>
              <a:off x="7386638" y="2484067"/>
              <a:ext cx="1500187" cy="547688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sz="2800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Syntax</a:t>
              </a:r>
            </a:p>
          </p:txBody>
        </p:sp>
        <p:sp>
          <p:nvSpPr>
            <p:cNvPr id="12" name="Line 9"/>
            <p:cNvSpPr>
              <a:spLocks noChangeShapeType="1"/>
            </p:cNvSpPr>
            <p:nvPr/>
          </p:nvSpPr>
          <p:spPr bwMode="auto">
            <a:xfrm flipV="1">
              <a:off x="1359694" y="2184400"/>
              <a:ext cx="6787356" cy="1111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10"/>
            <p:cNvSpPr>
              <a:spLocks noChangeShapeType="1"/>
            </p:cNvSpPr>
            <p:nvPr/>
          </p:nvSpPr>
          <p:spPr bwMode="auto">
            <a:xfrm>
              <a:off x="1357535" y="2184400"/>
              <a:ext cx="0" cy="284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11"/>
            <p:cNvSpPr>
              <a:spLocks noChangeShapeType="1"/>
            </p:cNvSpPr>
            <p:nvPr/>
          </p:nvSpPr>
          <p:spPr bwMode="auto">
            <a:xfrm>
              <a:off x="6007105" y="2195514"/>
              <a:ext cx="0" cy="284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13"/>
            <p:cNvSpPr>
              <a:spLocks noChangeShapeType="1"/>
            </p:cNvSpPr>
            <p:nvPr/>
          </p:nvSpPr>
          <p:spPr bwMode="auto">
            <a:xfrm>
              <a:off x="4551363" y="1905000"/>
              <a:ext cx="0" cy="284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Line 14"/>
            <p:cNvSpPr>
              <a:spLocks noChangeShapeType="1"/>
            </p:cNvSpPr>
            <p:nvPr/>
          </p:nvSpPr>
          <p:spPr bwMode="auto">
            <a:xfrm>
              <a:off x="8137525" y="2171700"/>
              <a:ext cx="0" cy="284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Line 10"/>
            <p:cNvSpPr>
              <a:spLocks noChangeShapeType="1"/>
            </p:cNvSpPr>
            <p:nvPr/>
          </p:nvSpPr>
          <p:spPr bwMode="auto">
            <a:xfrm>
              <a:off x="3889110" y="2194718"/>
              <a:ext cx="0" cy="284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5816766" y="3024701"/>
            <a:ext cx="3201988" cy="3611563"/>
            <a:chOff x="5816766" y="3024701"/>
            <a:chExt cx="3201988" cy="3611563"/>
          </a:xfrm>
        </p:grpSpPr>
        <p:sp>
          <p:nvSpPr>
            <p:cNvPr id="22" name="AutoShape 42"/>
            <p:cNvSpPr>
              <a:spLocks noChangeArrowheads="1"/>
            </p:cNvSpPr>
            <p:nvPr/>
          </p:nvSpPr>
          <p:spPr bwMode="auto">
            <a:xfrm>
              <a:off x="5816766" y="5296414"/>
              <a:ext cx="3201988" cy="1339850"/>
            </a:xfrm>
            <a:prstGeom prst="roundRect">
              <a:avLst>
                <a:gd name="adj" fmla="val 16667"/>
              </a:avLst>
            </a:prstGeom>
            <a:solidFill>
              <a:srgbClr val="333399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Text Box 43"/>
            <p:cNvSpPr txBox="1">
              <a:spLocks noChangeArrowheads="1"/>
            </p:cNvSpPr>
            <p:nvPr/>
          </p:nvSpPr>
          <p:spPr bwMode="auto">
            <a:xfrm>
              <a:off x="7867816" y="6079051"/>
              <a:ext cx="1063625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Input</a:t>
              </a:r>
            </a:p>
          </p:txBody>
        </p:sp>
        <p:sp>
          <p:nvSpPr>
            <p:cNvPr id="24" name="Text Box 44"/>
            <p:cNvSpPr txBox="1">
              <a:spLocks noChangeArrowheads="1"/>
            </p:cNvSpPr>
            <p:nvPr/>
          </p:nvSpPr>
          <p:spPr bwMode="auto">
            <a:xfrm>
              <a:off x="7205829" y="5428176"/>
              <a:ext cx="1063625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Models</a:t>
              </a:r>
            </a:p>
          </p:txBody>
        </p:sp>
        <p:sp>
          <p:nvSpPr>
            <p:cNvPr id="25" name="Text Box 45"/>
            <p:cNvSpPr txBox="1">
              <a:spLocks noChangeArrowheads="1"/>
            </p:cNvSpPr>
            <p:nvPr/>
          </p:nvSpPr>
          <p:spPr bwMode="auto">
            <a:xfrm>
              <a:off x="6545429" y="6079051"/>
              <a:ext cx="1063625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Integ</a:t>
              </a:r>
            </a:p>
          </p:txBody>
        </p:sp>
        <p:sp>
          <p:nvSpPr>
            <p:cNvPr id="26" name="Text Box 46"/>
            <p:cNvSpPr txBox="1">
              <a:spLocks noChangeArrowheads="1"/>
            </p:cNvSpPr>
            <p:nvPr/>
          </p:nvSpPr>
          <p:spPr bwMode="auto">
            <a:xfrm>
              <a:off x="5904079" y="5426589"/>
              <a:ext cx="1063625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Source</a:t>
              </a:r>
            </a:p>
          </p:txBody>
        </p:sp>
        <p:sp>
          <p:nvSpPr>
            <p:cNvPr id="27" name="Line 47"/>
            <p:cNvSpPr>
              <a:spLocks noChangeShapeType="1"/>
            </p:cNvSpPr>
            <p:nvPr/>
          </p:nvSpPr>
          <p:spPr bwMode="auto">
            <a:xfrm>
              <a:off x="6421604" y="5026539"/>
              <a:ext cx="19939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48"/>
            <p:cNvSpPr>
              <a:spLocks noChangeShapeType="1"/>
            </p:cNvSpPr>
            <p:nvPr/>
          </p:nvSpPr>
          <p:spPr bwMode="auto">
            <a:xfrm flipV="1">
              <a:off x="6435891" y="5026539"/>
              <a:ext cx="0" cy="3921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Line 49"/>
            <p:cNvSpPr>
              <a:spLocks noChangeShapeType="1"/>
            </p:cNvSpPr>
            <p:nvPr/>
          </p:nvSpPr>
          <p:spPr bwMode="auto">
            <a:xfrm flipV="1">
              <a:off x="7737641" y="5026539"/>
              <a:ext cx="0" cy="3984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Line 50"/>
            <p:cNvSpPr>
              <a:spLocks noChangeShapeType="1"/>
            </p:cNvSpPr>
            <p:nvPr/>
          </p:nvSpPr>
          <p:spPr bwMode="auto">
            <a:xfrm flipV="1">
              <a:off x="7077241" y="5036064"/>
              <a:ext cx="0" cy="1046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Line 51"/>
            <p:cNvSpPr>
              <a:spLocks noChangeShapeType="1"/>
            </p:cNvSpPr>
            <p:nvPr/>
          </p:nvSpPr>
          <p:spPr bwMode="auto">
            <a:xfrm flipV="1">
              <a:off x="8399629" y="5026539"/>
              <a:ext cx="0" cy="1039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Line 52"/>
            <p:cNvSpPr>
              <a:spLocks noChangeShapeType="1"/>
            </p:cNvSpPr>
            <p:nvPr/>
          </p:nvSpPr>
          <p:spPr bwMode="auto">
            <a:xfrm>
              <a:off x="8150391" y="3024701"/>
              <a:ext cx="0" cy="19907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Text Box 53"/>
            <p:cNvSpPr txBox="1">
              <a:spLocks noChangeArrowheads="1"/>
            </p:cNvSpPr>
            <p:nvPr/>
          </p:nvSpPr>
          <p:spPr bwMode="auto">
            <a:xfrm>
              <a:off x="7415379" y="3575564"/>
              <a:ext cx="1120775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dirty="0">
                  <a:solidFill>
                    <a:srgbClr val="0000CC"/>
                  </a:solidFill>
                  <a:latin typeface="Comic Sans MS" pitchFamily="66" charset="0"/>
                  <a:cs typeface="Arial" pitchFamily="34" charset="0"/>
                </a:rPr>
                <a:t>Applied to</a:t>
              </a: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3605062" y="2989263"/>
            <a:ext cx="3305175" cy="1971675"/>
            <a:chOff x="3605062" y="2989263"/>
            <a:chExt cx="3305175" cy="1971675"/>
          </a:xfrm>
        </p:grpSpPr>
        <p:sp>
          <p:nvSpPr>
            <p:cNvPr id="35" name="AutoShape 29"/>
            <p:cNvSpPr>
              <a:spLocks noChangeArrowheads="1"/>
            </p:cNvSpPr>
            <p:nvPr/>
          </p:nvSpPr>
          <p:spPr bwMode="auto">
            <a:xfrm>
              <a:off x="3605062" y="3621088"/>
              <a:ext cx="3305175" cy="1339850"/>
            </a:xfrm>
            <a:prstGeom prst="roundRect">
              <a:avLst>
                <a:gd name="adj" fmla="val 16667"/>
              </a:avLst>
            </a:prstGeom>
            <a:solidFill>
              <a:srgbClr val="333399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Text Box 30"/>
            <p:cNvSpPr txBox="1">
              <a:spLocks noChangeArrowheads="1"/>
            </p:cNvSpPr>
            <p:nvPr/>
          </p:nvSpPr>
          <p:spPr bwMode="auto">
            <a:xfrm>
              <a:off x="5727550" y="4383088"/>
              <a:ext cx="1087438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DNF</a:t>
              </a:r>
            </a:p>
          </p:txBody>
        </p:sp>
        <p:sp>
          <p:nvSpPr>
            <p:cNvPr id="37" name="Text Box 31"/>
            <p:cNvSpPr txBox="1">
              <a:spLocks noChangeArrowheads="1"/>
            </p:cNvSpPr>
            <p:nvPr/>
          </p:nvSpPr>
          <p:spPr bwMode="auto">
            <a:xfrm>
              <a:off x="4387700" y="4402138"/>
              <a:ext cx="1087438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Specs</a:t>
              </a:r>
            </a:p>
          </p:txBody>
        </p:sp>
        <p:sp>
          <p:nvSpPr>
            <p:cNvPr id="38" name="Text Box 32"/>
            <p:cNvSpPr txBox="1">
              <a:spLocks noChangeArrowheads="1"/>
            </p:cNvSpPr>
            <p:nvPr/>
          </p:nvSpPr>
          <p:spPr bwMode="auto">
            <a:xfrm>
              <a:off x="5089375" y="3706813"/>
              <a:ext cx="1087438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FSMs</a:t>
              </a:r>
            </a:p>
          </p:txBody>
        </p:sp>
        <p:sp>
          <p:nvSpPr>
            <p:cNvPr id="39" name="Text Box 33"/>
            <p:cNvSpPr txBox="1">
              <a:spLocks noChangeArrowheads="1"/>
            </p:cNvSpPr>
            <p:nvPr/>
          </p:nvSpPr>
          <p:spPr bwMode="auto">
            <a:xfrm>
              <a:off x="3749525" y="3727451"/>
              <a:ext cx="1087438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Source</a:t>
              </a:r>
            </a:p>
          </p:txBody>
        </p:sp>
        <p:sp>
          <p:nvSpPr>
            <p:cNvPr id="41" name="Line 35"/>
            <p:cNvSpPr>
              <a:spLocks noChangeShapeType="1"/>
            </p:cNvSpPr>
            <p:nvPr/>
          </p:nvSpPr>
          <p:spPr bwMode="auto">
            <a:xfrm>
              <a:off x="4292450" y="3336926"/>
              <a:ext cx="19939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Line 36"/>
            <p:cNvSpPr>
              <a:spLocks noChangeShapeType="1"/>
            </p:cNvSpPr>
            <p:nvPr/>
          </p:nvSpPr>
          <p:spPr bwMode="auto">
            <a:xfrm flipV="1">
              <a:off x="4294037" y="3336926"/>
              <a:ext cx="0" cy="3730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Line 37"/>
            <p:cNvSpPr>
              <a:spLocks noChangeShapeType="1"/>
            </p:cNvSpPr>
            <p:nvPr/>
          </p:nvSpPr>
          <p:spPr bwMode="auto">
            <a:xfrm flipV="1">
              <a:off x="5633887" y="3336926"/>
              <a:ext cx="0" cy="3794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Line 38"/>
            <p:cNvSpPr>
              <a:spLocks noChangeShapeType="1"/>
            </p:cNvSpPr>
            <p:nvPr/>
          </p:nvSpPr>
          <p:spPr bwMode="auto">
            <a:xfrm flipV="1">
              <a:off x="4932212" y="3346451"/>
              <a:ext cx="0" cy="10461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Line 39"/>
            <p:cNvSpPr>
              <a:spLocks noChangeShapeType="1"/>
            </p:cNvSpPr>
            <p:nvPr/>
          </p:nvSpPr>
          <p:spPr bwMode="auto">
            <a:xfrm flipV="1">
              <a:off x="6272062" y="3336926"/>
              <a:ext cx="0" cy="1039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Text Box 40"/>
            <p:cNvSpPr txBox="1">
              <a:spLocks noChangeArrowheads="1"/>
            </p:cNvSpPr>
            <p:nvPr/>
          </p:nvSpPr>
          <p:spPr bwMode="auto">
            <a:xfrm>
              <a:off x="4871887" y="2989263"/>
              <a:ext cx="1589088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dirty="0">
                  <a:solidFill>
                    <a:srgbClr val="0000CC"/>
                  </a:solidFill>
                  <a:latin typeface="Comic Sans MS" pitchFamily="66" charset="0"/>
                  <a:cs typeface="Arial" pitchFamily="34" charset="0"/>
                </a:rPr>
                <a:t>Applied to</a:t>
              </a:r>
            </a:p>
          </p:txBody>
        </p:sp>
        <p:sp>
          <p:nvSpPr>
            <p:cNvPr id="54" name="Line 22"/>
            <p:cNvSpPr>
              <a:spLocks noChangeShapeType="1"/>
            </p:cNvSpPr>
            <p:nvPr/>
          </p:nvSpPr>
          <p:spPr bwMode="auto">
            <a:xfrm>
              <a:off x="6008312" y="3024188"/>
              <a:ext cx="0" cy="3206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175838" y="3005138"/>
            <a:ext cx="4138612" cy="3598863"/>
            <a:chOff x="175838" y="3005138"/>
            <a:chExt cx="4138612" cy="3598863"/>
          </a:xfrm>
        </p:grpSpPr>
        <p:sp>
          <p:nvSpPr>
            <p:cNvPr id="40" name="Line 34"/>
            <p:cNvSpPr>
              <a:spLocks noChangeShapeType="1"/>
            </p:cNvSpPr>
            <p:nvPr/>
          </p:nvSpPr>
          <p:spPr bwMode="auto">
            <a:xfrm>
              <a:off x="4030512" y="3035301"/>
              <a:ext cx="0" cy="3095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AutoShape 16"/>
            <p:cNvSpPr>
              <a:spLocks noChangeArrowheads="1"/>
            </p:cNvSpPr>
            <p:nvPr/>
          </p:nvSpPr>
          <p:spPr bwMode="auto">
            <a:xfrm>
              <a:off x="175838" y="5264151"/>
              <a:ext cx="4138612" cy="1339850"/>
            </a:xfrm>
            <a:prstGeom prst="roundRect">
              <a:avLst>
                <a:gd name="adj" fmla="val 16667"/>
              </a:avLst>
            </a:prstGeom>
            <a:solidFill>
              <a:srgbClr val="333399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Text Box 17"/>
            <p:cNvSpPr txBox="1">
              <a:spLocks noChangeArrowheads="1"/>
            </p:cNvSpPr>
            <p:nvPr/>
          </p:nvSpPr>
          <p:spPr bwMode="auto">
            <a:xfrm>
              <a:off x="2798388" y="6054726"/>
              <a:ext cx="1441450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Use cases</a:t>
              </a:r>
            </a:p>
          </p:txBody>
        </p:sp>
        <p:sp>
          <p:nvSpPr>
            <p:cNvPr id="50" name="Text Box 18"/>
            <p:cNvSpPr txBox="1">
              <a:spLocks noChangeArrowheads="1"/>
            </p:cNvSpPr>
            <p:nvPr/>
          </p:nvSpPr>
          <p:spPr bwMode="auto">
            <a:xfrm>
              <a:off x="1968125" y="5381626"/>
              <a:ext cx="1441450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Specs</a:t>
              </a:r>
            </a:p>
          </p:txBody>
        </p:sp>
        <p:sp>
          <p:nvSpPr>
            <p:cNvPr id="51" name="Text Box 19"/>
            <p:cNvSpPr txBox="1">
              <a:spLocks noChangeArrowheads="1"/>
            </p:cNvSpPr>
            <p:nvPr/>
          </p:nvSpPr>
          <p:spPr bwMode="auto">
            <a:xfrm>
              <a:off x="1109288" y="6054726"/>
              <a:ext cx="1441450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Design</a:t>
              </a:r>
            </a:p>
          </p:txBody>
        </p:sp>
        <p:sp>
          <p:nvSpPr>
            <p:cNvPr id="52" name="Text Box 20"/>
            <p:cNvSpPr txBox="1">
              <a:spLocks noChangeArrowheads="1"/>
            </p:cNvSpPr>
            <p:nvPr/>
          </p:nvSpPr>
          <p:spPr bwMode="auto">
            <a:xfrm>
              <a:off x="272675" y="5381626"/>
              <a:ext cx="1441450" cy="425450"/>
            </a:xfrm>
            <a:prstGeom prst="rect">
              <a:avLst/>
            </a:prstGeom>
            <a:gradFill rotWithShape="1">
              <a:gsLst>
                <a:gs pos="0">
                  <a:srgbClr val="FAF400"/>
                </a:gs>
                <a:gs pos="100000">
                  <a:srgbClr val="FAF400">
                    <a:gamma/>
                    <a:shade val="46275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28575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>
                  <a:solidFill>
                    <a:srgbClr val="0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  <a:cs typeface="Arial" pitchFamily="34" charset="0"/>
                </a:rPr>
                <a:t>Source</a:t>
              </a:r>
            </a:p>
          </p:txBody>
        </p:sp>
        <p:sp>
          <p:nvSpPr>
            <p:cNvPr id="53" name="Line 21"/>
            <p:cNvSpPr>
              <a:spLocks noChangeShapeType="1"/>
            </p:cNvSpPr>
            <p:nvPr/>
          </p:nvSpPr>
          <p:spPr bwMode="auto">
            <a:xfrm>
              <a:off x="972763" y="3355976"/>
              <a:ext cx="306863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Line 23"/>
            <p:cNvSpPr>
              <a:spLocks noChangeShapeType="1"/>
            </p:cNvSpPr>
            <p:nvPr/>
          </p:nvSpPr>
          <p:spPr bwMode="auto">
            <a:xfrm flipV="1">
              <a:off x="988638" y="3336926"/>
              <a:ext cx="0" cy="20399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Line 24"/>
            <p:cNvSpPr>
              <a:spLocks noChangeShapeType="1"/>
            </p:cNvSpPr>
            <p:nvPr/>
          </p:nvSpPr>
          <p:spPr bwMode="auto">
            <a:xfrm flipV="1">
              <a:off x="2690438" y="3346451"/>
              <a:ext cx="0" cy="203676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25"/>
            <p:cNvSpPr>
              <a:spLocks noChangeShapeType="1"/>
            </p:cNvSpPr>
            <p:nvPr/>
          </p:nvSpPr>
          <p:spPr bwMode="auto">
            <a:xfrm flipV="1">
              <a:off x="1833188" y="3346451"/>
              <a:ext cx="0" cy="26908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26"/>
            <p:cNvSpPr>
              <a:spLocks noChangeShapeType="1"/>
            </p:cNvSpPr>
            <p:nvPr/>
          </p:nvSpPr>
          <p:spPr bwMode="auto">
            <a:xfrm flipV="1">
              <a:off x="3522287" y="3355976"/>
              <a:ext cx="0" cy="26876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Text Box 27"/>
            <p:cNvSpPr txBox="1">
              <a:spLocks noChangeArrowheads="1"/>
            </p:cNvSpPr>
            <p:nvPr/>
          </p:nvSpPr>
          <p:spPr bwMode="auto">
            <a:xfrm>
              <a:off x="2398338" y="3005138"/>
              <a:ext cx="1120775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dirty="0">
                  <a:solidFill>
                    <a:srgbClr val="0000CC"/>
                  </a:solidFill>
                  <a:latin typeface="Comic Sans MS" pitchFamily="66" charset="0"/>
                  <a:cs typeface="Arial" pitchFamily="34" charset="0"/>
                </a:rPr>
                <a:t>Applied 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93942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Coverage Criteria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8600" y="990601"/>
            <a:ext cx="8686800" cy="5486399"/>
          </a:xfrm>
        </p:spPr>
        <p:txBody>
          <a:bodyPr>
            <a:noAutofit/>
          </a:bodyPr>
          <a:lstStyle/>
          <a:p>
            <a:pPr lvl="0">
              <a:lnSpc>
                <a:spcPct val="90000"/>
              </a:lnSpc>
            </a:pPr>
            <a:r>
              <a:rPr lang="en-US" sz="2200" dirty="0"/>
              <a:t>Describe a finite subset of test cases out of the vast/infinite number of possible tests we should execute</a:t>
            </a:r>
          </a:p>
          <a:p>
            <a:pPr lvl="0">
              <a:lnSpc>
                <a:spcPct val="90000"/>
              </a:lnSpc>
            </a:pPr>
            <a:r>
              <a:rPr lang="en-US" sz="2200" dirty="0"/>
              <a:t>Divide the input space to maximize the number of faults found per test case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Provide useful rules for when to stop testing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124200"/>
            <a:ext cx="6447975" cy="299960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4B1FAA-A740-404F-BBC5-7C153B66627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74101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roup 91"/>
          <p:cNvGrpSpPr/>
          <p:nvPr/>
        </p:nvGrpSpPr>
        <p:grpSpPr>
          <a:xfrm>
            <a:off x="5484768" y="932688"/>
            <a:ext cx="3583032" cy="5569982"/>
            <a:chOff x="5488862" y="932688"/>
            <a:chExt cx="3583032" cy="5569982"/>
          </a:xfrm>
        </p:grpSpPr>
        <p:grpSp>
          <p:nvGrpSpPr>
            <p:cNvPr id="15" name="Group 4"/>
            <p:cNvGrpSpPr>
              <a:grpSpLocks/>
            </p:cNvGrpSpPr>
            <p:nvPr/>
          </p:nvGrpSpPr>
          <p:grpSpPr bwMode="auto">
            <a:xfrm>
              <a:off x="6583362" y="3174870"/>
              <a:ext cx="1417638" cy="1016001"/>
              <a:chOff x="2328" y="742"/>
              <a:chExt cx="893" cy="640"/>
            </a:xfrm>
            <a:solidFill>
              <a:schemeClr val="bg2"/>
            </a:solidFill>
          </p:grpSpPr>
          <p:sp>
            <p:nvSpPr>
              <p:cNvPr id="16" name="Oval 5"/>
              <p:cNvSpPr>
                <a:spLocks noChangeArrowheads="1"/>
              </p:cNvSpPr>
              <p:nvPr/>
            </p:nvSpPr>
            <p:spPr bwMode="auto">
              <a:xfrm>
                <a:off x="2328" y="742"/>
                <a:ext cx="242" cy="242"/>
              </a:xfrm>
              <a:prstGeom prst="ellipse">
                <a:avLst/>
              </a:prstGeom>
              <a:solidFill>
                <a:srgbClr val="FFD8FF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1" hangingPunct="1"/>
                <a:endParaRPr lang="en-US" sz="1200" b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17" name="Oval 6"/>
              <p:cNvSpPr>
                <a:spLocks noChangeArrowheads="1"/>
              </p:cNvSpPr>
              <p:nvPr/>
            </p:nvSpPr>
            <p:spPr bwMode="auto">
              <a:xfrm>
                <a:off x="2979" y="873"/>
                <a:ext cx="242" cy="242"/>
              </a:xfrm>
              <a:prstGeom prst="ellipse">
                <a:avLst/>
              </a:prstGeom>
              <a:solidFill>
                <a:srgbClr val="FFD8FF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1" hangingPunct="1"/>
                <a:endParaRPr lang="en-US" sz="1200" b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18" name="Oval 7"/>
              <p:cNvSpPr>
                <a:spLocks noChangeArrowheads="1"/>
              </p:cNvSpPr>
              <p:nvPr/>
            </p:nvSpPr>
            <p:spPr bwMode="auto">
              <a:xfrm>
                <a:off x="2562" y="1140"/>
                <a:ext cx="242" cy="242"/>
              </a:xfrm>
              <a:prstGeom prst="ellipse">
                <a:avLst/>
              </a:prstGeom>
              <a:solidFill>
                <a:srgbClr val="FFD8FF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1" hangingPunct="1"/>
                <a:endParaRPr lang="en-US" sz="1200" b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19" name="Line 8"/>
              <p:cNvSpPr>
                <a:spLocks noChangeShapeType="1"/>
              </p:cNvSpPr>
              <p:nvPr/>
            </p:nvSpPr>
            <p:spPr bwMode="auto">
              <a:xfrm>
                <a:off x="2577" y="871"/>
                <a:ext cx="402" cy="99"/>
              </a:xfrm>
              <a:prstGeom prst="line">
                <a:avLst/>
              </a:prstGeom>
              <a:grpFill/>
              <a:ln w="12700">
                <a:solidFill>
                  <a:schemeClr val="bg1"/>
                </a:solidFill>
                <a:round/>
                <a:headEnd type="none" w="sm" len="sm"/>
                <a:tailEnd type="triangle" w="sm" len="sm"/>
              </a:ln>
            </p:spPr>
            <p:txBody>
              <a:bodyPr/>
              <a:lstStyle/>
              <a:p>
                <a:pPr eaLnBrk="1" hangingPunct="1"/>
                <a:endParaRPr lang="en-US" sz="1200" b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20" name="Line 9"/>
              <p:cNvSpPr>
                <a:spLocks noChangeShapeType="1"/>
              </p:cNvSpPr>
              <p:nvPr/>
            </p:nvSpPr>
            <p:spPr bwMode="auto">
              <a:xfrm>
                <a:off x="2470" y="984"/>
                <a:ext cx="132" cy="183"/>
              </a:xfrm>
              <a:prstGeom prst="line">
                <a:avLst/>
              </a:prstGeom>
              <a:grpFill/>
              <a:ln w="19050">
                <a:solidFill>
                  <a:schemeClr val="bg1"/>
                </a:solidFill>
                <a:round/>
                <a:headEnd type="none" w="sm" len="sm"/>
                <a:tailEnd type="triangle" w="sm" len="sm"/>
              </a:ln>
            </p:spPr>
            <p:txBody>
              <a:bodyPr/>
              <a:lstStyle/>
              <a:p>
                <a:pPr eaLnBrk="1" hangingPunct="1"/>
                <a:endParaRPr lang="en-US" sz="1200" b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21" name="Line 10"/>
              <p:cNvSpPr>
                <a:spLocks noChangeShapeType="1"/>
              </p:cNvSpPr>
              <p:nvPr/>
            </p:nvSpPr>
            <p:spPr bwMode="auto">
              <a:xfrm flipV="1">
                <a:off x="2798" y="1065"/>
                <a:ext cx="206" cy="153"/>
              </a:xfrm>
              <a:prstGeom prst="line">
                <a:avLst/>
              </a:prstGeom>
              <a:grpFill/>
              <a:ln w="19050">
                <a:solidFill>
                  <a:schemeClr val="bg1"/>
                </a:solidFill>
                <a:round/>
                <a:headEnd type="none" w="sm" len="sm"/>
                <a:tailEnd type="triangle" w="sm" len="sm"/>
              </a:ln>
            </p:spPr>
            <p:txBody>
              <a:bodyPr/>
              <a:lstStyle/>
              <a:p>
                <a:pPr eaLnBrk="1" hangingPunct="1"/>
                <a:endParaRPr lang="en-US" sz="1200" b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22" name="Text Box 11"/>
            <p:cNvSpPr txBox="1">
              <a:spLocks noChangeArrowheads="1"/>
            </p:cNvSpPr>
            <p:nvPr/>
          </p:nvSpPr>
          <p:spPr bwMode="auto">
            <a:xfrm>
              <a:off x="6278562" y="4752201"/>
              <a:ext cx="2484438" cy="276999"/>
            </a:xfrm>
            <a:prstGeom prst="rect">
              <a:avLst/>
            </a:prstGeom>
            <a:solidFill>
              <a:srgbClr val="FFD8FF"/>
            </a:solidFill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200" b="0" dirty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rPr>
                <a:t>(not X or not Y) and A and B</a:t>
              </a:r>
            </a:p>
          </p:txBody>
        </p:sp>
        <p:sp>
          <p:nvSpPr>
            <p:cNvPr id="23" name="Text Box 12"/>
            <p:cNvSpPr txBox="1">
              <a:spLocks noChangeArrowheads="1"/>
            </p:cNvSpPr>
            <p:nvPr/>
          </p:nvSpPr>
          <p:spPr bwMode="auto">
            <a:xfrm>
              <a:off x="6278562" y="5588270"/>
              <a:ext cx="2484438" cy="914400"/>
            </a:xfrm>
            <a:prstGeom prst="rect">
              <a:avLst/>
            </a:prstGeom>
            <a:solidFill>
              <a:srgbClr val="FFD8FF"/>
            </a:solidFill>
            <a:ln>
              <a:noFill/>
            </a:ln>
          </p:spPr>
          <p:txBody>
            <a:bodyPr wrap="square" anchor="ctr">
              <a:no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lnSpc>
                  <a:spcPct val="60000"/>
                </a:lnSpc>
                <a:spcBef>
                  <a:spcPct val="50000"/>
                </a:spcBef>
              </a:pPr>
              <a:r>
                <a:rPr lang="en-US" sz="1200" b="0" dirty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rPr>
                <a:t>if (x &gt; y)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</a:pPr>
              <a:r>
                <a:rPr lang="en-US" sz="1200" b="0" dirty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rPr>
                <a:t>    z = x - y;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</a:pPr>
              <a:r>
                <a:rPr lang="en-US" sz="1200" b="0" dirty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rPr>
                <a:t>else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</a:pPr>
              <a:r>
                <a:rPr lang="en-US" sz="1200" b="0" dirty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rPr>
                <a:t>   z = 2 * x;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488862" y="932688"/>
              <a:ext cx="3583032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1" hangingPunct="1"/>
              <a:r>
                <a:rPr lang="en-US" sz="22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New view</a:t>
              </a:r>
            </a:p>
            <a:p>
              <a:pPr algn="ctr" eaLnBrk="1" hangingPunct="1"/>
              <a:r>
                <a:rPr lang="en-US" sz="22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(</a:t>
              </a:r>
              <a:r>
                <a:rPr lang="en-US" sz="2200" b="0" dirty="0">
                  <a:solidFill>
                    <a:srgbClr val="FFFF00"/>
                  </a:solidFill>
                  <a:latin typeface="Verdana" charset="0"/>
                  <a:ea typeface="Verdana" charset="0"/>
                  <a:cs typeface="Verdana" charset="0"/>
                </a:rPr>
                <a:t>structures</a:t>
              </a:r>
              <a:r>
                <a:rPr lang="en-US" sz="22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 and </a:t>
              </a:r>
              <a:r>
                <a:rPr lang="en-US" sz="2200" b="0" dirty="0">
                  <a:solidFill>
                    <a:srgbClr val="FFFF00"/>
                  </a:solidFill>
                  <a:latin typeface="Verdana" charset="0"/>
                  <a:ea typeface="Verdana" charset="0"/>
                  <a:cs typeface="Verdana" charset="0"/>
                </a:rPr>
                <a:t>criteria</a:t>
              </a:r>
              <a:r>
                <a:rPr lang="en-US" sz="22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)</a:t>
              </a:r>
            </a:p>
          </p:txBody>
        </p:sp>
        <p:sp>
          <p:nvSpPr>
            <p:cNvPr id="82" name="Text Box 14"/>
            <p:cNvSpPr txBox="1">
              <a:spLocks noChangeArrowheads="1"/>
            </p:cNvSpPr>
            <p:nvPr/>
          </p:nvSpPr>
          <p:spPr bwMode="auto">
            <a:xfrm>
              <a:off x="6204390" y="2167354"/>
              <a:ext cx="2558610" cy="705340"/>
            </a:xfrm>
            <a:prstGeom prst="rect">
              <a:avLst/>
            </a:prstGeom>
            <a:solidFill>
              <a:srgbClr val="FFD8FF"/>
            </a:solidFill>
            <a:ln>
              <a:noFill/>
            </a:ln>
          </p:spPr>
          <p:txBody>
            <a:bodyPr wrap="square" anchor="ctr">
              <a:no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lnSpc>
                  <a:spcPct val="60000"/>
                </a:lnSpc>
                <a:spcBef>
                  <a:spcPct val="50000"/>
                </a:spcBef>
              </a:pPr>
              <a:r>
                <a:rPr lang="en-US" sz="1200" b="0" dirty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rPr>
                <a:t>A: {0, 1, &gt;1} 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</a:pPr>
              <a:r>
                <a:rPr lang="en-US" sz="1200" b="0" dirty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rPr>
                <a:t>B: {undergraduate, graduate}</a:t>
              </a:r>
            </a:p>
            <a:p>
              <a:pPr eaLnBrk="1" hangingPunct="1">
                <a:lnSpc>
                  <a:spcPct val="60000"/>
                </a:lnSpc>
                <a:spcBef>
                  <a:spcPct val="50000"/>
                </a:spcBef>
              </a:pPr>
              <a:r>
                <a:rPr lang="en-US" sz="1200" b="0" dirty="0">
                  <a:solidFill>
                    <a:prstClr val="black"/>
                  </a:solidFill>
                  <a:latin typeface="Verdana" charset="0"/>
                  <a:ea typeface="Verdana" charset="0"/>
                  <a:cs typeface="Verdana" charset="0"/>
                </a:rPr>
                <a:t>C: {1000, 2000, 3000, 4000}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5562600" y="1828800"/>
              <a:ext cx="33527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/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Input space (sets)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5562601" y="3098929"/>
              <a:ext cx="121417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/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Graphs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5562600" y="4409539"/>
              <a:ext cx="2514601" cy="3500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/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Logical expressions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541264" y="5245608"/>
              <a:ext cx="32918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/>
              <a:r>
                <a:rPr lang="en-US" sz="16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Syntax structures (grammar)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Notions in Testing</a:t>
            </a:r>
          </a:p>
        </p:txBody>
      </p:sp>
      <p:grpSp>
        <p:nvGrpSpPr>
          <p:cNvPr id="103" name="Group 102"/>
          <p:cNvGrpSpPr/>
          <p:nvPr/>
        </p:nvGrpSpPr>
        <p:grpSpPr>
          <a:xfrm>
            <a:off x="152400" y="932688"/>
            <a:ext cx="5038778" cy="4782312"/>
            <a:chOff x="152400" y="932688"/>
            <a:chExt cx="5038778" cy="4782312"/>
          </a:xfrm>
        </p:grpSpPr>
        <p:grpSp>
          <p:nvGrpSpPr>
            <p:cNvPr id="80" name="Group 79"/>
            <p:cNvGrpSpPr/>
            <p:nvPr/>
          </p:nvGrpSpPr>
          <p:grpSpPr>
            <a:xfrm>
              <a:off x="152400" y="2359154"/>
              <a:ext cx="5038778" cy="3355846"/>
              <a:chOff x="152400" y="2020826"/>
              <a:chExt cx="5038778" cy="3355846"/>
            </a:xfrm>
          </p:grpSpPr>
          <p:grpSp>
            <p:nvGrpSpPr>
              <p:cNvPr id="37" name="Group 36"/>
              <p:cNvGrpSpPr/>
              <p:nvPr/>
            </p:nvGrpSpPr>
            <p:grpSpPr>
              <a:xfrm>
                <a:off x="152400" y="2020826"/>
                <a:ext cx="5038778" cy="3355846"/>
                <a:chOff x="152400" y="2020826"/>
                <a:chExt cx="5038778" cy="3355846"/>
              </a:xfrm>
            </p:grpSpPr>
            <p:sp>
              <p:nvSpPr>
                <p:cNvPr id="7" name="TextBox 6"/>
                <p:cNvSpPr txBox="1"/>
                <p:nvPr/>
              </p:nvSpPr>
              <p:spPr>
                <a:xfrm>
                  <a:off x="152400" y="2020826"/>
                  <a:ext cx="1280160" cy="457200"/>
                </a:xfrm>
                <a:prstGeom prst="rect">
                  <a:avLst/>
                </a:prstGeom>
                <a:solidFill>
                  <a:schemeClr val="bg2"/>
                </a:solidFill>
              </p:spPr>
              <p:txBody>
                <a:bodyPr wrap="none" rtlCol="0" anchor="ctr">
                  <a:noAutofit/>
                </a:bodyPr>
                <a:lstStyle/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Requirements </a:t>
                  </a:r>
                </a:p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Analysis</a:t>
                  </a:r>
                </a:p>
              </p:txBody>
            </p:sp>
            <p:sp>
              <p:nvSpPr>
                <p:cNvPr id="12" name="TextBox 11"/>
                <p:cNvSpPr txBox="1"/>
                <p:nvPr/>
              </p:nvSpPr>
              <p:spPr>
                <a:xfrm>
                  <a:off x="401902" y="2740152"/>
                  <a:ext cx="1280160" cy="457200"/>
                </a:xfrm>
                <a:prstGeom prst="rect">
                  <a:avLst/>
                </a:prstGeom>
                <a:solidFill>
                  <a:schemeClr val="bg2"/>
                </a:solidFill>
              </p:spPr>
              <p:txBody>
                <a:bodyPr wrap="none" rtlCol="0" anchor="ctr">
                  <a:noAutofit/>
                </a:bodyPr>
                <a:lstStyle/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Architectural</a:t>
                  </a:r>
                </a:p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Design</a:t>
                  </a:r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706702" y="3456432"/>
                  <a:ext cx="1280160" cy="457200"/>
                </a:xfrm>
                <a:prstGeom prst="rect">
                  <a:avLst/>
                </a:prstGeom>
                <a:solidFill>
                  <a:schemeClr val="bg2"/>
                </a:solidFill>
              </p:spPr>
              <p:txBody>
                <a:bodyPr wrap="none" rtlCol="0" anchor="ctr">
                  <a:noAutofit/>
                </a:bodyPr>
                <a:lstStyle/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Subsystem</a:t>
                  </a:r>
                </a:p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Design</a:t>
                  </a:r>
                </a:p>
              </p:txBody>
            </p:sp>
            <p:sp>
              <p:nvSpPr>
                <p:cNvPr id="27" name="TextBox 26"/>
                <p:cNvSpPr txBox="1"/>
                <p:nvPr/>
              </p:nvSpPr>
              <p:spPr>
                <a:xfrm>
                  <a:off x="1011502" y="4178808"/>
                  <a:ext cx="1280160" cy="457200"/>
                </a:xfrm>
                <a:prstGeom prst="rect">
                  <a:avLst/>
                </a:prstGeom>
                <a:solidFill>
                  <a:schemeClr val="bg2"/>
                </a:solidFill>
              </p:spPr>
              <p:txBody>
                <a:bodyPr wrap="none" rtlCol="0" anchor="ctr">
                  <a:noAutofit/>
                </a:bodyPr>
                <a:lstStyle/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Detailed</a:t>
                  </a:r>
                </a:p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Design</a:t>
                  </a:r>
                </a:p>
              </p:txBody>
            </p:sp>
            <p:sp>
              <p:nvSpPr>
                <p:cNvPr id="28" name="TextBox 27"/>
                <p:cNvSpPr txBox="1"/>
                <p:nvPr/>
              </p:nvSpPr>
              <p:spPr>
                <a:xfrm>
                  <a:off x="1316302" y="4919472"/>
                  <a:ext cx="1280160" cy="457200"/>
                </a:xfrm>
                <a:prstGeom prst="rect">
                  <a:avLst/>
                </a:prstGeom>
                <a:solidFill>
                  <a:schemeClr val="bg2"/>
                </a:solidFill>
              </p:spPr>
              <p:txBody>
                <a:bodyPr wrap="none" rtlCol="0" anchor="ctr">
                  <a:noAutofit/>
                </a:bodyPr>
                <a:lstStyle/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Implementation</a:t>
                  </a:r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4093898" y="2020826"/>
                  <a:ext cx="1097280" cy="457200"/>
                </a:xfrm>
                <a:prstGeom prst="rect">
                  <a:avLst/>
                </a:prstGeom>
                <a:solidFill>
                  <a:srgbClr val="73FBA9"/>
                </a:solidFill>
              </p:spPr>
              <p:txBody>
                <a:bodyPr wrap="none" rtlCol="0" anchor="ctr">
                  <a:noAutofit/>
                </a:bodyPr>
                <a:lstStyle/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Acceptance</a:t>
                  </a:r>
                </a:p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Test</a:t>
                  </a:r>
                </a:p>
              </p:txBody>
            </p:sp>
            <p:sp>
              <p:nvSpPr>
                <p:cNvPr id="32" name="TextBox 31"/>
                <p:cNvSpPr txBox="1"/>
                <p:nvPr/>
              </p:nvSpPr>
              <p:spPr>
                <a:xfrm>
                  <a:off x="3789098" y="2740152"/>
                  <a:ext cx="1097280" cy="457200"/>
                </a:xfrm>
                <a:prstGeom prst="rect">
                  <a:avLst/>
                </a:prstGeom>
                <a:solidFill>
                  <a:srgbClr val="73FBA9"/>
                </a:solidFill>
              </p:spPr>
              <p:txBody>
                <a:bodyPr wrap="none" rtlCol="0" anchor="ctr">
                  <a:noAutofit/>
                </a:bodyPr>
                <a:lstStyle/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System</a:t>
                  </a:r>
                </a:p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Test</a:t>
                  </a:r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3484298" y="3456432"/>
                  <a:ext cx="1097280" cy="457200"/>
                </a:xfrm>
                <a:prstGeom prst="rect">
                  <a:avLst/>
                </a:prstGeom>
                <a:solidFill>
                  <a:srgbClr val="73FBA9"/>
                </a:solidFill>
              </p:spPr>
              <p:txBody>
                <a:bodyPr wrap="none" rtlCol="0" anchor="ctr">
                  <a:noAutofit/>
                </a:bodyPr>
                <a:lstStyle/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Integration</a:t>
                  </a:r>
                </a:p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Test</a:t>
                  </a:r>
                </a:p>
              </p:txBody>
            </p:sp>
            <p:sp>
              <p:nvSpPr>
                <p:cNvPr id="34" name="TextBox 33"/>
                <p:cNvSpPr txBox="1"/>
                <p:nvPr/>
              </p:nvSpPr>
              <p:spPr>
                <a:xfrm>
                  <a:off x="3179498" y="4178808"/>
                  <a:ext cx="1097280" cy="457200"/>
                </a:xfrm>
                <a:prstGeom prst="rect">
                  <a:avLst/>
                </a:prstGeom>
                <a:solidFill>
                  <a:srgbClr val="73FBA9"/>
                </a:solidFill>
              </p:spPr>
              <p:txBody>
                <a:bodyPr wrap="none" rtlCol="0" anchor="ctr">
                  <a:noAutofit/>
                </a:bodyPr>
                <a:lstStyle/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Module</a:t>
                  </a:r>
                </a:p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Test</a:t>
                  </a:r>
                </a:p>
              </p:txBody>
            </p:sp>
            <p:sp>
              <p:nvSpPr>
                <p:cNvPr id="35" name="TextBox 34"/>
                <p:cNvSpPr txBox="1"/>
                <p:nvPr/>
              </p:nvSpPr>
              <p:spPr>
                <a:xfrm>
                  <a:off x="2895600" y="4919472"/>
                  <a:ext cx="1097280" cy="457200"/>
                </a:xfrm>
                <a:prstGeom prst="rect">
                  <a:avLst/>
                </a:prstGeom>
                <a:solidFill>
                  <a:srgbClr val="73FBA9"/>
                </a:solidFill>
              </p:spPr>
              <p:txBody>
                <a:bodyPr wrap="none" rtlCol="0" anchor="ctr">
                  <a:noAutofit/>
                </a:bodyPr>
                <a:lstStyle/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Unit</a:t>
                  </a:r>
                </a:p>
                <a:p>
                  <a:pPr algn="ctr" eaLnBrk="1" hangingPunct="1"/>
                  <a:r>
                    <a:rPr lang="en-US" sz="1200" b="0" dirty="0">
                      <a:solidFill>
                        <a:prstClr val="black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Test</a:t>
                  </a:r>
                </a:p>
              </p:txBody>
            </p:sp>
          </p:grpSp>
          <p:grpSp>
            <p:nvGrpSpPr>
              <p:cNvPr id="45" name="Group 44"/>
              <p:cNvGrpSpPr/>
              <p:nvPr/>
            </p:nvGrpSpPr>
            <p:grpSpPr>
              <a:xfrm>
                <a:off x="242316" y="2464308"/>
                <a:ext cx="1060704" cy="2651760"/>
                <a:chOff x="242316" y="2464308"/>
                <a:chExt cx="1060704" cy="2651760"/>
              </a:xfrm>
            </p:grpSpPr>
            <p:cxnSp>
              <p:nvCxnSpPr>
                <p:cNvPr id="39" name="Elbow Connector 38"/>
                <p:cNvCxnSpPr/>
                <p:nvPr/>
              </p:nvCxnSpPr>
              <p:spPr>
                <a:xfrm rot="16200000" flipH="1">
                  <a:off x="73152" y="2633472"/>
                  <a:ext cx="493776" cy="155448"/>
                </a:xfrm>
                <a:prstGeom prst="bentConnector2">
                  <a:avLst/>
                </a:prstGeom>
                <a:ln w="19050">
                  <a:solidFill>
                    <a:srgbClr val="FFFFF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Elbow Connector 41"/>
                <p:cNvCxnSpPr/>
                <p:nvPr/>
              </p:nvCxnSpPr>
              <p:spPr>
                <a:xfrm rot="16200000" flipH="1">
                  <a:off x="387373" y="3346704"/>
                  <a:ext cx="493776" cy="155448"/>
                </a:xfrm>
                <a:prstGeom prst="bentConnector2">
                  <a:avLst/>
                </a:prstGeom>
                <a:ln w="19050">
                  <a:solidFill>
                    <a:srgbClr val="FFFFF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Elbow Connector 42"/>
                <p:cNvCxnSpPr/>
                <p:nvPr/>
              </p:nvCxnSpPr>
              <p:spPr>
                <a:xfrm rot="16200000" flipH="1">
                  <a:off x="676656" y="4069080"/>
                  <a:ext cx="493776" cy="155448"/>
                </a:xfrm>
                <a:prstGeom prst="bentConnector2">
                  <a:avLst/>
                </a:prstGeom>
                <a:ln w="19050">
                  <a:solidFill>
                    <a:srgbClr val="FFFFF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Elbow Connector 43"/>
                <p:cNvCxnSpPr/>
                <p:nvPr/>
              </p:nvCxnSpPr>
              <p:spPr>
                <a:xfrm rot="16200000" flipH="1">
                  <a:off x="978408" y="4791456"/>
                  <a:ext cx="493776" cy="155448"/>
                </a:xfrm>
                <a:prstGeom prst="bentConnector2">
                  <a:avLst/>
                </a:prstGeom>
                <a:ln w="19050">
                  <a:solidFill>
                    <a:srgbClr val="FFFFF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6" name="Group 55"/>
              <p:cNvGrpSpPr/>
              <p:nvPr/>
            </p:nvGrpSpPr>
            <p:grpSpPr>
              <a:xfrm flipH="1">
                <a:off x="3962400" y="2464308"/>
                <a:ext cx="1060704" cy="2651760"/>
                <a:chOff x="440436" y="2464308"/>
                <a:chExt cx="1060704" cy="2651760"/>
              </a:xfrm>
            </p:grpSpPr>
            <p:cxnSp>
              <p:nvCxnSpPr>
                <p:cNvPr id="57" name="Elbow Connector 56"/>
                <p:cNvCxnSpPr/>
                <p:nvPr/>
              </p:nvCxnSpPr>
              <p:spPr>
                <a:xfrm rot="16200000" flipH="1">
                  <a:off x="271272" y="2633472"/>
                  <a:ext cx="493776" cy="155448"/>
                </a:xfrm>
                <a:prstGeom prst="bentConnector2">
                  <a:avLst/>
                </a:prstGeom>
                <a:ln w="19050">
                  <a:solidFill>
                    <a:srgbClr val="FFFFFF"/>
                  </a:solidFill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Elbow Connector 57"/>
                <p:cNvCxnSpPr/>
                <p:nvPr/>
              </p:nvCxnSpPr>
              <p:spPr>
                <a:xfrm rot="16200000" flipH="1">
                  <a:off x="585493" y="3346704"/>
                  <a:ext cx="493776" cy="155448"/>
                </a:xfrm>
                <a:prstGeom prst="bentConnector2">
                  <a:avLst/>
                </a:prstGeom>
                <a:ln w="19050">
                  <a:solidFill>
                    <a:srgbClr val="FFFFFF"/>
                  </a:solidFill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Elbow Connector 58"/>
                <p:cNvCxnSpPr/>
                <p:nvPr/>
              </p:nvCxnSpPr>
              <p:spPr>
                <a:xfrm rot="16200000" flipH="1">
                  <a:off x="874776" y="4069080"/>
                  <a:ext cx="493776" cy="155448"/>
                </a:xfrm>
                <a:prstGeom prst="bentConnector2">
                  <a:avLst/>
                </a:prstGeom>
                <a:ln w="19050">
                  <a:solidFill>
                    <a:srgbClr val="FFFFFF"/>
                  </a:solidFill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Elbow Connector 59"/>
                <p:cNvCxnSpPr/>
                <p:nvPr/>
              </p:nvCxnSpPr>
              <p:spPr>
                <a:xfrm rot="16200000" flipH="1">
                  <a:off x="1176528" y="4791456"/>
                  <a:ext cx="493776" cy="155448"/>
                </a:xfrm>
                <a:prstGeom prst="bentConnector2">
                  <a:avLst/>
                </a:prstGeom>
                <a:ln w="19050">
                  <a:solidFill>
                    <a:srgbClr val="FFFFFF"/>
                  </a:solidFill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2" name="Straight Arrow Connector 61"/>
              <p:cNvCxnSpPr/>
              <p:nvPr/>
            </p:nvCxnSpPr>
            <p:spPr>
              <a:xfrm>
                <a:off x="2438400" y="4406879"/>
                <a:ext cx="583036" cy="529"/>
              </a:xfrm>
              <a:prstGeom prst="straightConnector1">
                <a:avLst/>
              </a:prstGeom>
              <a:ln>
                <a:solidFill>
                  <a:srgbClr val="FFFFFF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/>
              <p:cNvCxnSpPr/>
              <p:nvPr/>
            </p:nvCxnSpPr>
            <p:spPr>
              <a:xfrm>
                <a:off x="2136934" y="3659262"/>
                <a:ext cx="1215866" cy="0"/>
              </a:xfrm>
              <a:prstGeom prst="straightConnector1">
                <a:avLst/>
              </a:prstGeom>
              <a:ln>
                <a:solidFill>
                  <a:srgbClr val="FFFFFF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/>
              <p:cNvCxnSpPr/>
              <p:nvPr/>
            </p:nvCxnSpPr>
            <p:spPr>
              <a:xfrm>
                <a:off x="1834462" y="2953512"/>
                <a:ext cx="1810512" cy="0"/>
              </a:xfrm>
              <a:prstGeom prst="straightConnector1">
                <a:avLst/>
              </a:prstGeom>
              <a:ln>
                <a:solidFill>
                  <a:srgbClr val="FFFFFF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/>
              <p:cNvCxnSpPr/>
              <p:nvPr/>
            </p:nvCxnSpPr>
            <p:spPr>
              <a:xfrm>
                <a:off x="1572768" y="2240280"/>
                <a:ext cx="2377440" cy="0"/>
              </a:xfrm>
              <a:prstGeom prst="straightConnector1">
                <a:avLst/>
              </a:prstGeom>
              <a:ln>
                <a:solidFill>
                  <a:srgbClr val="FFFFFF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Rectangle 23"/>
            <p:cNvSpPr/>
            <p:nvPr/>
          </p:nvSpPr>
          <p:spPr>
            <a:xfrm>
              <a:off x="1448800" y="932688"/>
              <a:ext cx="2598788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sz="22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Old view (</a:t>
              </a:r>
              <a:r>
                <a:rPr lang="en-US" sz="2200" b="0" dirty="0">
                  <a:solidFill>
                    <a:srgbClr val="FFFF00"/>
                  </a:solidFill>
                  <a:latin typeface="Verdana" charset="0"/>
                  <a:ea typeface="Verdana" charset="0"/>
                  <a:cs typeface="Verdana" charset="0"/>
                </a:rPr>
                <a:t>phase</a:t>
              </a:r>
              <a:r>
                <a:rPr lang="en-US" sz="2200" b="0" dirty="0">
                  <a:solidFill>
                    <a:prstClr val="white"/>
                  </a:solidFill>
                  <a:latin typeface="Verdana" charset="0"/>
                  <a:ea typeface="Verdana" charset="0"/>
                  <a:cs typeface="Verdana" charset="0"/>
                </a:rPr>
                <a:t>)</a:t>
              </a:r>
            </a:p>
          </p:txBody>
        </p:sp>
      </p:grpSp>
      <p:cxnSp>
        <p:nvCxnSpPr>
          <p:cNvPr id="89" name="Straight Connector 88"/>
          <p:cNvCxnSpPr/>
          <p:nvPr/>
        </p:nvCxnSpPr>
        <p:spPr>
          <a:xfrm>
            <a:off x="5334000" y="1066800"/>
            <a:ext cx="0" cy="548640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4184165" y="6093023"/>
            <a:ext cx="137843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sz="1400" b="0" dirty="0">
                <a:solidFill>
                  <a:prstClr val="white"/>
                </a:solidFill>
                <a:latin typeface="Verdana" charset="0"/>
                <a:ea typeface="Verdana" charset="0"/>
                <a:cs typeface="Verdana" charset="0"/>
              </a:rPr>
              <a:t>[AO, p </a:t>
            </a:r>
            <a:r>
              <a:rPr lang="en-US" sz="1400" b="0">
                <a:solidFill>
                  <a:prstClr val="white"/>
                </a:solidFill>
                <a:latin typeface="Verdana" charset="0"/>
                <a:ea typeface="Verdana" charset="0"/>
                <a:cs typeface="Verdana" charset="0"/>
              </a:rPr>
              <a:t>12]</a:t>
            </a:r>
            <a:endParaRPr lang="en-US" sz="1400" b="0" dirty="0">
              <a:solidFill>
                <a:prstClr val="white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4" name="Straight Arrow Connector 3"/>
          <p:cNvCxnSpPr>
            <a:stCxn id="28" idx="3"/>
            <a:endCxn id="35" idx="1"/>
          </p:cNvCxnSpPr>
          <p:nvPr/>
        </p:nvCxnSpPr>
        <p:spPr>
          <a:xfrm>
            <a:off x="2596462" y="5486400"/>
            <a:ext cx="299138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570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9D8DAE09-3FC9-443F-9742-36B504A838AF}" type="slidenum">
              <a:rPr lang="en-US" sz="900" b="0" smtClean="0">
                <a:solidFill>
                  <a:schemeClr val="tx1"/>
                </a:solidFill>
              </a:rPr>
              <a:pPr/>
              <a:t>5</a:t>
            </a:fld>
            <a:endParaRPr lang="en-US" sz="900" b="0">
              <a:solidFill>
                <a:schemeClr val="tx1"/>
              </a:solidFill>
            </a:endParaRPr>
          </a:p>
        </p:txBody>
      </p:sp>
      <p:sp>
        <p:nvSpPr>
          <p:cNvPr id="593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Notions of Testing</a:t>
            </a:r>
          </a:p>
        </p:txBody>
      </p:sp>
      <p:sp>
        <p:nvSpPr>
          <p:cNvPr id="59398" name="Content Placeholder 6"/>
          <p:cNvSpPr>
            <a:spLocks noGrp="1"/>
          </p:cNvSpPr>
          <p:nvPr>
            <p:ph idx="1"/>
          </p:nvPr>
        </p:nvSpPr>
        <p:spPr>
          <a:xfrm>
            <a:off x="88900" y="1031875"/>
            <a:ext cx="8966200" cy="5573713"/>
          </a:xfrm>
        </p:spPr>
        <p:txBody>
          <a:bodyPr/>
          <a:lstStyle/>
          <a:p>
            <a:r>
              <a:rPr lang="en-US" sz="2800" dirty="0"/>
              <a:t> Old view focused on testing at each software development </a:t>
            </a:r>
            <a:r>
              <a:rPr lang="en-US" sz="2800" dirty="0">
                <a:solidFill>
                  <a:srgbClr val="0000CC"/>
                </a:solidFill>
              </a:rPr>
              <a:t>phase</a:t>
            </a:r>
            <a:r>
              <a:rPr lang="en-US" dirty="0">
                <a:solidFill>
                  <a:srgbClr val="0000CC"/>
                </a:solidFill>
              </a:rPr>
              <a:t> </a:t>
            </a:r>
            <a:r>
              <a:rPr lang="en-US" dirty="0"/>
              <a:t>as being very different from other phases</a:t>
            </a:r>
          </a:p>
          <a:p>
            <a:pPr lvl="1"/>
            <a:r>
              <a:rPr lang="en-US" dirty="0"/>
              <a:t>Unit, module, integration, system …</a:t>
            </a:r>
          </a:p>
          <a:p>
            <a:pPr lvl="1"/>
            <a:endParaRPr lang="en-US" dirty="0"/>
          </a:p>
          <a:p>
            <a:r>
              <a:rPr lang="en-US" sz="2800" dirty="0"/>
              <a:t> New view is in terms of </a:t>
            </a:r>
            <a:r>
              <a:rPr lang="en-US" sz="2800" dirty="0">
                <a:solidFill>
                  <a:srgbClr val="0000CC"/>
                </a:solidFill>
              </a:rPr>
              <a:t>structures </a:t>
            </a:r>
            <a:r>
              <a:rPr lang="en-US" sz="2800" dirty="0"/>
              <a:t>and </a:t>
            </a:r>
            <a:r>
              <a:rPr lang="en-US" sz="2800" dirty="0">
                <a:solidFill>
                  <a:srgbClr val="0000CC"/>
                </a:solidFill>
              </a:rPr>
              <a:t>criteria</a:t>
            </a:r>
            <a:endParaRPr lang="en-US" dirty="0">
              <a:solidFill>
                <a:srgbClr val="0000CC"/>
              </a:solidFill>
            </a:endParaRPr>
          </a:p>
          <a:p>
            <a:pPr lvl="1"/>
            <a:r>
              <a:rPr lang="en-US" dirty="0"/>
              <a:t>input space, graphs, logical expressions, syntax</a:t>
            </a:r>
          </a:p>
          <a:p>
            <a:r>
              <a:rPr lang="en-US" sz="2800" dirty="0"/>
              <a:t> </a:t>
            </a:r>
            <a:r>
              <a:rPr lang="en-US" sz="2800" dirty="0">
                <a:solidFill>
                  <a:schemeClr val="tx2"/>
                </a:solidFill>
              </a:rPr>
              <a:t>Test design</a:t>
            </a:r>
            <a:r>
              <a:rPr lang="en-US" sz="2800" dirty="0"/>
              <a:t> is largely the same at each phase</a:t>
            </a:r>
          </a:p>
          <a:p>
            <a:pPr lvl="1"/>
            <a:r>
              <a:rPr lang="en-US" dirty="0"/>
              <a:t>Creating the </a:t>
            </a:r>
            <a:r>
              <a:rPr lang="en-US" dirty="0">
                <a:solidFill>
                  <a:schemeClr val="tx2"/>
                </a:solidFill>
              </a:rPr>
              <a:t>model</a:t>
            </a:r>
            <a:r>
              <a:rPr lang="en-US" dirty="0"/>
              <a:t> is different</a:t>
            </a:r>
          </a:p>
          <a:p>
            <a:pPr lvl="1"/>
            <a:r>
              <a:rPr lang="en-US" dirty="0"/>
              <a:t>Choosing </a:t>
            </a:r>
            <a:r>
              <a:rPr lang="en-US" dirty="0">
                <a:solidFill>
                  <a:schemeClr val="tx2"/>
                </a:solidFill>
              </a:rPr>
              <a:t>values</a:t>
            </a:r>
            <a:r>
              <a:rPr lang="en-US" dirty="0"/>
              <a:t> and </a:t>
            </a:r>
            <a:r>
              <a:rPr lang="en-US" dirty="0">
                <a:solidFill>
                  <a:schemeClr val="tx2"/>
                </a:solidFill>
              </a:rPr>
              <a:t>automating</a:t>
            </a:r>
            <a:r>
              <a:rPr lang="en-US" dirty="0"/>
              <a:t> the tests is different</a:t>
            </a:r>
          </a:p>
        </p:txBody>
      </p:sp>
    </p:spTree>
    <p:extLst>
      <p:ext uri="{BB962C8B-B14F-4D97-AF65-F5344CB8AC3E}">
        <p14:creationId xmlns:p14="http://schemas.microsoft.com/office/powerpoint/2010/main" val="173653298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Coverage Criteria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990601"/>
            <a:ext cx="8686800" cy="5486399"/>
          </a:xfrm>
        </p:spPr>
        <p:txBody>
          <a:bodyPr>
            <a:noAutofit/>
          </a:bodyPr>
          <a:lstStyle/>
          <a:p>
            <a:pPr marL="14288" indent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C00000"/>
                </a:solidFill>
              </a:rPr>
              <a:t>Adequate</a:t>
            </a:r>
          </a:p>
          <a:p>
            <a:pPr marL="290513" indent="-276225">
              <a:spcBef>
                <a:spcPts val="700"/>
              </a:spcBef>
              <a:spcAft>
                <a:spcPts val="0"/>
              </a:spcAft>
            </a:pPr>
            <a:r>
              <a:rPr lang="en-US" sz="2000" dirty="0"/>
              <a:t>Have I got enough tests?</a:t>
            </a:r>
          </a:p>
          <a:p>
            <a:pPr marL="290513" indent="-276225">
              <a:spcBef>
                <a:spcPts val="0"/>
              </a:spcBef>
              <a:spcAft>
                <a:spcPts val="0"/>
              </a:spcAft>
            </a:pPr>
            <a:endParaRPr lang="en-US" sz="1600" dirty="0"/>
          </a:p>
          <a:p>
            <a:pPr marL="14288" indent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C00000"/>
                </a:solidFill>
              </a:rPr>
              <a:t>Guidance</a:t>
            </a:r>
          </a:p>
          <a:p>
            <a:pPr marL="357188" indent="-342900">
              <a:spcBef>
                <a:spcPts val="700"/>
              </a:spcBef>
              <a:spcAft>
                <a:spcPts val="0"/>
              </a:spcAft>
            </a:pPr>
            <a:r>
              <a:rPr lang="en-US" sz="2000" dirty="0"/>
              <a:t>Where should I test more?</a:t>
            </a:r>
            <a:endParaRPr lang="en-US" sz="2200" dirty="0"/>
          </a:p>
          <a:p>
            <a:pPr marL="14288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FFFF00"/>
              </a:solidFill>
            </a:endParaRPr>
          </a:p>
          <a:p>
            <a:pPr marL="14288" indent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C00000"/>
                </a:solidFill>
              </a:rPr>
              <a:t>Automation</a:t>
            </a:r>
          </a:p>
          <a:p>
            <a:pPr marL="357188" indent="-342900">
              <a:spcBef>
                <a:spcPts val="700"/>
              </a:spcBef>
              <a:spcAft>
                <a:spcPts val="0"/>
              </a:spcAft>
            </a:pPr>
            <a:r>
              <a:rPr lang="en-US" sz="2000" dirty="0"/>
              <a:t>Generate test that satisfies a test requirement</a:t>
            </a:r>
          </a:p>
          <a:p>
            <a:pPr marL="14288" indent="0">
              <a:spcBef>
                <a:spcPts val="1200"/>
              </a:spcBef>
              <a:spcAft>
                <a:spcPts val="0"/>
              </a:spcAft>
              <a:buNone/>
            </a:pPr>
            <a:endParaRPr lang="en-US" sz="1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4B1FAA-A740-404F-BBC5-7C153B66627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6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25569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Model-Driven Test Design</a:t>
            </a:r>
          </a:p>
        </p:txBody>
      </p:sp>
      <p:sp>
        <p:nvSpPr>
          <p:cNvPr id="36869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D76ADDB5-991C-401B-AE3D-4C4DE541E3E5}" type="slidenum">
              <a:rPr lang="en-US" sz="800" b="0" smtClean="0">
                <a:solidFill>
                  <a:schemeClr val="tx1"/>
                </a:solidFill>
                <a:latin typeface="Arial" panose="020B0604020202020204" pitchFamily="34" charset="0"/>
              </a:rPr>
              <a:pPr/>
              <a:t>7</a:t>
            </a:fld>
            <a:endParaRPr lang="en-US" sz="800" b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03188" y="3597275"/>
            <a:ext cx="138271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>
                <a:solidFill>
                  <a:schemeClr val="tx1"/>
                </a:solidFill>
                <a:latin typeface="Comic Sans MS" pitchFamily="66" charset="0"/>
                <a:cs typeface="Shruti" pitchFamily="34" charset="0"/>
              </a:rPr>
              <a:t>software artifact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1703388" y="1125538"/>
            <a:ext cx="138271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  <a:latin typeface="Comic Sans MS" pitchFamily="66" charset="0"/>
                <a:cs typeface="Shruti" pitchFamily="34" charset="0"/>
              </a:rPr>
              <a:t>model / structure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3303588" y="1125538"/>
            <a:ext cx="180181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  <a:latin typeface="Comic Sans MS" pitchFamily="66" charset="0"/>
                <a:cs typeface="Shruti" pitchFamily="34" charset="0"/>
              </a:rPr>
              <a:t>test requirements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5842000" y="971550"/>
            <a:ext cx="20193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>
                <a:solidFill>
                  <a:schemeClr val="tx1"/>
                </a:solidFill>
                <a:latin typeface="Comic Sans MS" pitchFamily="66" charset="0"/>
                <a:cs typeface="Shruti" pitchFamily="34" charset="0"/>
              </a:rPr>
              <a:t>refined requirements / test specs</a:t>
            </a: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7559675" y="3960813"/>
            <a:ext cx="13827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>
                <a:solidFill>
                  <a:schemeClr val="tx1"/>
                </a:solidFill>
                <a:latin typeface="Comic Sans MS" pitchFamily="66" charset="0"/>
                <a:cs typeface="Shruti" pitchFamily="34" charset="0"/>
              </a:rPr>
              <a:t>input values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6000750" y="5443538"/>
            <a:ext cx="10017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>
                <a:solidFill>
                  <a:schemeClr val="tx1"/>
                </a:solidFill>
                <a:latin typeface="Comic Sans MS" pitchFamily="66" charset="0"/>
                <a:cs typeface="Shruti" pitchFamily="34" charset="0"/>
              </a:rPr>
              <a:t>test cases</a:t>
            </a: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4406900" y="5443538"/>
            <a:ext cx="11461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>
                <a:solidFill>
                  <a:schemeClr val="tx1"/>
                </a:solidFill>
                <a:latin typeface="Comic Sans MS" pitchFamily="66" charset="0"/>
                <a:cs typeface="Shruti" pitchFamily="34" charset="0"/>
              </a:rPr>
              <a:t>test scripts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2813050" y="5443538"/>
            <a:ext cx="11461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>
                <a:solidFill>
                  <a:schemeClr val="tx1"/>
                </a:solidFill>
                <a:latin typeface="Comic Sans MS" pitchFamily="66" charset="0"/>
                <a:cs typeface="Shruti" pitchFamily="34" charset="0"/>
              </a:rPr>
              <a:t>test results</a:t>
            </a:r>
          </a:p>
        </p:txBody>
      </p:sp>
      <p:cxnSp>
        <p:nvCxnSpPr>
          <p:cNvPr id="16" name="Curved Connector 15"/>
          <p:cNvCxnSpPr>
            <a:stCxn id="7" idx="0"/>
            <a:endCxn id="8" idx="1"/>
          </p:cNvCxnSpPr>
          <p:nvPr/>
        </p:nvCxnSpPr>
        <p:spPr bwMode="auto">
          <a:xfrm rot="5400000" flipH="1" flipV="1">
            <a:off x="189706" y="2083594"/>
            <a:ext cx="2117725" cy="909638"/>
          </a:xfrm>
          <a:prstGeom prst="curvedConnector2">
            <a:avLst/>
          </a:prstGeom>
          <a:solidFill>
            <a:schemeClr val="accent1"/>
          </a:solidFill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25" name="Shape 24"/>
          <p:cNvCxnSpPr>
            <a:stCxn id="11" idx="2"/>
            <a:endCxn id="12" idx="3"/>
          </p:cNvCxnSpPr>
          <p:nvPr/>
        </p:nvCxnSpPr>
        <p:spPr bwMode="auto">
          <a:xfrm rot="5400000">
            <a:off x="7062788" y="4608513"/>
            <a:ext cx="1128712" cy="1249362"/>
          </a:xfrm>
          <a:prstGeom prst="curvedConnector2">
            <a:avLst/>
          </a:prstGeom>
          <a:solidFill>
            <a:schemeClr val="accent1"/>
          </a:solidFill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1230313" y="5443538"/>
            <a:ext cx="11350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>
                <a:solidFill>
                  <a:schemeClr val="tx1"/>
                </a:solidFill>
                <a:latin typeface="Comic Sans MS" pitchFamily="66" charset="0"/>
                <a:cs typeface="Shruti" pitchFamily="34" charset="0"/>
              </a:rPr>
              <a:t>pass / fail</a:t>
            </a:r>
          </a:p>
        </p:txBody>
      </p:sp>
      <p:cxnSp>
        <p:nvCxnSpPr>
          <p:cNvPr id="50" name="Straight Arrow Connector 49"/>
          <p:cNvCxnSpPr/>
          <p:nvPr/>
        </p:nvCxnSpPr>
        <p:spPr bwMode="auto">
          <a:xfrm flipV="1">
            <a:off x="3005138" y="1479550"/>
            <a:ext cx="51911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53" name="Straight Arrow Connector 52"/>
          <p:cNvCxnSpPr>
            <a:stCxn id="9" idx="3"/>
            <a:endCxn id="10" idx="1"/>
          </p:cNvCxnSpPr>
          <p:nvPr/>
        </p:nvCxnSpPr>
        <p:spPr bwMode="auto">
          <a:xfrm flipV="1">
            <a:off x="5105400" y="1479550"/>
            <a:ext cx="7366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54" name="Straight Arrow Connector 53"/>
          <p:cNvCxnSpPr/>
          <p:nvPr/>
        </p:nvCxnSpPr>
        <p:spPr bwMode="auto">
          <a:xfrm rot="10800000">
            <a:off x="2300288" y="5795963"/>
            <a:ext cx="636587" cy="158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60" name="Straight Arrow Connector 59"/>
          <p:cNvCxnSpPr/>
          <p:nvPr/>
        </p:nvCxnSpPr>
        <p:spPr bwMode="auto">
          <a:xfrm rot="10800000">
            <a:off x="3848100" y="5795963"/>
            <a:ext cx="636588" cy="158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61" name="Straight Arrow Connector 60"/>
          <p:cNvCxnSpPr/>
          <p:nvPr/>
        </p:nvCxnSpPr>
        <p:spPr bwMode="auto">
          <a:xfrm rot="10800000">
            <a:off x="5448300" y="5795963"/>
            <a:ext cx="636588" cy="158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67" name="TextBox 66"/>
          <p:cNvSpPr txBox="1">
            <a:spLocks noChangeArrowheads="1"/>
          </p:cNvSpPr>
          <p:nvPr/>
        </p:nvSpPr>
        <p:spPr bwMode="auto">
          <a:xfrm>
            <a:off x="1565275" y="3433763"/>
            <a:ext cx="2417763" cy="1016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solidFill>
              <a:srgbClr val="C00000"/>
            </a:solidFill>
          </a:ln>
        </p:spPr>
        <p:txBody>
          <a:bodyPr wrap="non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  <a:latin typeface="Bradley Hand ITC" pitchFamily="66" charset="0"/>
              </a:rPr>
              <a:t>IMPLEMENTATION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Bradley Hand ITC" pitchFamily="66" charset="0"/>
              </a:rPr>
              <a:t>ABSTRACTION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Bradley Hand ITC" pitchFamily="66" charset="0"/>
              </a:rPr>
              <a:t>LEVEL</a:t>
            </a:r>
          </a:p>
        </p:txBody>
      </p:sp>
      <p:sp>
        <p:nvSpPr>
          <p:cNvPr id="68" name="TextBox 67"/>
          <p:cNvSpPr txBox="1">
            <a:spLocks noChangeArrowheads="1"/>
          </p:cNvSpPr>
          <p:nvPr/>
        </p:nvSpPr>
        <p:spPr bwMode="auto">
          <a:xfrm>
            <a:off x="6084888" y="2398713"/>
            <a:ext cx="1990725" cy="1016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solidFill>
              <a:srgbClr val="C00000"/>
            </a:solidFill>
          </a:ln>
        </p:spPr>
        <p:txBody>
          <a:bodyPr wrap="non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  <a:latin typeface="Bradley Hand ITC" pitchFamily="66" charset="0"/>
              </a:rPr>
              <a:t>DESIGN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Bradley Hand ITC" pitchFamily="66" charset="0"/>
              </a:rPr>
              <a:t>ABSTRACTION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Bradley Hand ITC" pitchFamily="66" charset="0"/>
              </a:rPr>
              <a:t>LEVEL</a:t>
            </a:r>
          </a:p>
        </p:txBody>
      </p:sp>
      <p:cxnSp>
        <p:nvCxnSpPr>
          <p:cNvPr id="20" name="Shape 19"/>
          <p:cNvCxnSpPr>
            <a:stCxn id="10" idx="3"/>
            <a:endCxn id="11" idx="0"/>
          </p:cNvCxnSpPr>
          <p:nvPr/>
        </p:nvCxnSpPr>
        <p:spPr bwMode="auto">
          <a:xfrm>
            <a:off x="7861300" y="1479550"/>
            <a:ext cx="390525" cy="2481263"/>
          </a:xfrm>
          <a:prstGeom prst="curvedConnector2">
            <a:avLst/>
          </a:prstGeom>
          <a:solidFill>
            <a:schemeClr val="accent1"/>
          </a:solidFill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63" name="Straight Connector 62"/>
          <p:cNvCxnSpPr>
            <a:cxnSpLocks noChangeShapeType="1"/>
          </p:cNvCxnSpPr>
          <p:nvPr/>
        </p:nvCxnSpPr>
        <p:spPr bwMode="auto">
          <a:xfrm>
            <a:off x="149225" y="3479800"/>
            <a:ext cx="8845550" cy="1588"/>
          </a:xfrm>
          <a:prstGeom prst="line">
            <a:avLst/>
          </a:prstGeom>
          <a:noFill/>
          <a:ln w="57150" algn="ctr">
            <a:solidFill>
              <a:srgbClr val="FF0066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Oval 1"/>
          <p:cNvSpPr/>
          <p:nvPr/>
        </p:nvSpPr>
        <p:spPr bwMode="auto">
          <a:xfrm>
            <a:off x="1073811" y="971550"/>
            <a:ext cx="4430712" cy="1106488"/>
          </a:xfrm>
          <a:prstGeom prst="ellipse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rgbClr val="FAFD00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5" name="Straight Connector 4"/>
          <p:cNvCxnSpPr>
            <a:stCxn id="2" idx="4"/>
            <a:endCxn id="3" idx="0"/>
          </p:cNvCxnSpPr>
          <p:nvPr/>
        </p:nvCxnSpPr>
        <p:spPr bwMode="auto">
          <a:xfrm>
            <a:off x="3289167" y="2078038"/>
            <a:ext cx="1198884" cy="42227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3" name="Rounded Rectangle 2"/>
          <p:cNvSpPr/>
          <p:nvPr/>
        </p:nvSpPr>
        <p:spPr bwMode="auto">
          <a:xfrm>
            <a:off x="3209509" y="2500313"/>
            <a:ext cx="2557084" cy="914400"/>
          </a:xfrm>
          <a:prstGeom prst="roundRect">
            <a:avLst/>
          </a:prstGeom>
          <a:solidFill>
            <a:schemeClr val="accent3">
              <a:lumMod val="95000"/>
            </a:schemeClr>
          </a:solidFill>
          <a:ln w="38100" cap="flat" cmpd="sng" algn="ctr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ll Sans MT" panose="020B0502020104020203" pitchFamily="34" charset="0"/>
              </a:rPr>
              <a:t>Criteria give us test</a:t>
            </a:r>
            <a:r>
              <a:rPr lang="en-US" sz="2400" b="0" dirty="0">
                <a:solidFill>
                  <a:schemeClr val="tx1"/>
                </a:solidFill>
                <a:latin typeface="Gill Sans MT" panose="020B0502020104020203" pitchFamily="34" charset="0"/>
              </a:rPr>
              <a:t> 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Gill Sans MT" panose="020B0502020104020203" pitchFamily="34" charset="0"/>
              </a:rPr>
              <a:t>requirements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0567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2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8E0A70C8-69EC-4942-AB3F-EB47784CC436}" type="slidenum">
              <a:rPr lang="en-US" sz="900" b="0" smtClean="0">
                <a:solidFill>
                  <a:schemeClr val="tx1"/>
                </a:solidFill>
              </a:rPr>
              <a:pPr/>
              <a:t>8</a:t>
            </a:fld>
            <a:endParaRPr lang="en-US" sz="900" b="0">
              <a:solidFill>
                <a:schemeClr val="tx1"/>
              </a:solidFill>
            </a:endParaRPr>
          </a:p>
        </p:txBody>
      </p:sp>
      <p:sp>
        <p:nvSpPr>
          <p:cNvPr id="604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: Test Coverage Criteria</a:t>
            </a:r>
          </a:p>
        </p:txBody>
      </p:sp>
      <p:sp>
        <p:nvSpPr>
          <p:cNvPr id="604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8113" y="2533642"/>
            <a:ext cx="8867775" cy="2278071"/>
          </a:xfrm>
        </p:spPr>
        <p:txBody>
          <a:bodyPr/>
          <a:lstStyle/>
          <a:p>
            <a:pPr>
              <a:buClr>
                <a:schemeClr val="tx1"/>
              </a:buClr>
              <a:buFont typeface="Marlett" pitchFamily="2" charset="2"/>
              <a:buChar char="g"/>
            </a:pPr>
            <a:r>
              <a:rPr lang="en-US" dirty="0">
                <a:solidFill>
                  <a:srgbClr val="0000CC"/>
                </a:solidFill>
              </a:rPr>
              <a:t>Test Requirements </a:t>
            </a:r>
            <a:r>
              <a:rPr lang="en-US" dirty="0"/>
              <a:t>: A </a:t>
            </a:r>
            <a:r>
              <a:rPr lang="en-US" dirty="0">
                <a:solidFill>
                  <a:srgbClr val="C00000"/>
                </a:solidFill>
              </a:rPr>
              <a:t>specific element of a software </a:t>
            </a:r>
            <a:r>
              <a:rPr lang="en-US" dirty="0"/>
              <a:t>artifact </a:t>
            </a:r>
            <a:r>
              <a:rPr lang="en-US" dirty="0">
                <a:solidFill>
                  <a:srgbClr val="C00000"/>
                </a:solidFill>
              </a:rPr>
              <a:t>that a test case must satisfy </a:t>
            </a:r>
            <a:r>
              <a:rPr lang="en-US" dirty="0"/>
              <a:t>or cover</a:t>
            </a:r>
          </a:p>
          <a:p>
            <a:pPr>
              <a:buClr>
                <a:schemeClr val="tx1"/>
              </a:buClr>
              <a:buFont typeface="Marlett" pitchFamily="2" charset="2"/>
              <a:buNone/>
            </a:pPr>
            <a:endParaRPr lang="en-US" dirty="0"/>
          </a:p>
          <a:p>
            <a:pPr>
              <a:buClr>
                <a:schemeClr val="tx1"/>
              </a:buClr>
              <a:buFont typeface="Marlett" pitchFamily="2" charset="2"/>
              <a:buChar char="g"/>
            </a:pPr>
            <a:r>
              <a:rPr lang="en-US" dirty="0">
                <a:solidFill>
                  <a:srgbClr val="0000CC"/>
                </a:solidFill>
              </a:rPr>
              <a:t>Coverage Criterion </a:t>
            </a:r>
            <a:r>
              <a:rPr lang="en-US" dirty="0"/>
              <a:t>: A rule or collection of rules that impose test requirements on a test set</a:t>
            </a:r>
          </a:p>
        </p:txBody>
      </p:sp>
      <p:sp>
        <p:nvSpPr>
          <p:cNvPr id="60423" name="Text Box 4"/>
          <p:cNvSpPr txBox="1">
            <a:spLocks noChangeArrowheads="1"/>
          </p:cNvSpPr>
          <p:nvPr/>
        </p:nvSpPr>
        <p:spPr bwMode="auto">
          <a:xfrm>
            <a:off x="168442" y="1160455"/>
            <a:ext cx="413527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800" b="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A tester’s job is </a:t>
            </a:r>
            <a:r>
              <a:rPr lang="en-US" sz="2800" b="0" dirty="0">
                <a:solidFill>
                  <a:schemeClr val="tx2"/>
                </a:solidFill>
                <a:latin typeface="Gill Sans MT" panose="020B0502020104020203" pitchFamily="34" charset="0"/>
                <a:cs typeface="Arial" pitchFamily="34" charset="0"/>
              </a:rPr>
              <a:t>simple</a:t>
            </a:r>
            <a:r>
              <a:rPr lang="en-US" sz="2800" b="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 :</a:t>
            </a:r>
          </a:p>
        </p:txBody>
      </p:sp>
      <p:sp>
        <p:nvSpPr>
          <p:cNvPr id="60424" name="Text Box 5"/>
          <p:cNvSpPr txBox="1">
            <a:spLocks noChangeArrowheads="1"/>
          </p:cNvSpPr>
          <p:nvPr/>
        </p:nvSpPr>
        <p:spPr bwMode="auto">
          <a:xfrm>
            <a:off x="3803232" y="1160455"/>
            <a:ext cx="3884613" cy="1373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just">
              <a:spcBef>
                <a:spcPct val="50000"/>
              </a:spcBef>
            </a:pPr>
            <a:r>
              <a:rPr lang="en-US" sz="2800" b="0" dirty="0">
                <a:solidFill>
                  <a:schemeClr val="tx1"/>
                </a:solidFill>
                <a:latin typeface="Gill Sans MT" panose="020B0502020104020203" pitchFamily="34" charset="0"/>
                <a:cs typeface="Arial" pitchFamily="34" charset="0"/>
              </a:rPr>
              <a:t>Define a model of  the software, then find ways to cover it</a:t>
            </a:r>
          </a:p>
        </p:txBody>
      </p:sp>
      <p:sp>
        <p:nvSpPr>
          <p:cNvPr id="179206" name="Text Box 6"/>
          <p:cNvSpPr txBox="1">
            <a:spLocks noChangeArrowheads="1"/>
          </p:cNvSpPr>
          <p:nvPr/>
        </p:nvSpPr>
        <p:spPr bwMode="auto">
          <a:xfrm>
            <a:off x="441325" y="4944885"/>
            <a:ext cx="8262938" cy="1384995"/>
          </a:xfrm>
          <a:prstGeom prst="rect">
            <a:avLst/>
          </a:prstGeom>
          <a:solidFill>
            <a:srgbClr val="0000CC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 MT" panose="020B0502020104020203" pitchFamily="34" charset="0"/>
                <a:cs typeface="Arial" pitchFamily="34" charset="0"/>
              </a:rPr>
              <a:t>Testing researchers have defined dozens of criteria, but they are all really just a few criteria on four types of structures …</a:t>
            </a:r>
          </a:p>
        </p:txBody>
      </p:sp>
    </p:spTree>
    <p:extLst>
      <p:ext uri="{BB962C8B-B14F-4D97-AF65-F5344CB8AC3E}">
        <p14:creationId xmlns:p14="http://schemas.microsoft.com/office/powerpoint/2010/main" val="116588681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9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206" grpId="0" animBg="1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 of Structures</a:t>
            </a:r>
          </a:p>
        </p:txBody>
      </p:sp>
      <p:sp>
        <p:nvSpPr>
          <p:cNvPr id="62467" name="Content Placeholder 2"/>
          <p:cNvSpPr>
            <a:spLocks noGrp="1"/>
          </p:cNvSpPr>
          <p:nvPr>
            <p:ph idx="1"/>
          </p:nvPr>
        </p:nvSpPr>
        <p:spPr>
          <a:xfrm>
            <a:off x="88900" y="879475"/>
            <a:ext cx="8966200" cy="5497513"/>
          </a:xfrm>
        </p:spPr>
        <p:txBody>
          <a:bodyPr/>
          <a:lstStyle/>
          <a:p>
            <a:r>
              <a:rPr lang="en-US" sz="2800" dirty="0"/>
              <a:t>These structures can be </a:t>
            </a:r>
            <a:r>
              <a:rPr lang="en-US" sz="2800" dirty="0">
                <a:solidFill>
                  <a:srgbClr val="0000CC"/>
                </a:solidFill>
              </a:rPr>
              <a:t>extracted </a:t>
            </a:r>
            <a:r>
              <a:rPr lang="en-US" sz="2800" dirty="0"/>
              <a:t>from lots of software artifacts</a:t>
            </a:r>
          </a:p>
          <a:p>
            <a:pPr lvl="1"/>
            <a:r>
              <a:rPr lang="en-US" sz="2400" dirty="0">
                <a:solidFill>
                  <a:srgbClr val="0000CC"/>
                </a:solidFill>
              </a:rPr>
              <a:t>Graphs </a:t>
            </a:r>
            <a:r>
              <a:rPr lang="en-US" sz="2400" dirty="0"/>
              <a:t>can be extracted from UML use cases, finite state machines, source code, …</a:t>
            </a:r>
          </a:p>
          <a:p>
            <a:pPr lvl="1"/>
            <a:r>
              <a:rPr lang="en-US" sz="2400" dirty="0">
                <a:solidFill>
                  <a:srgbClr val="0000CC"/>
                </a:solidFill>
              </a:rPr>
              <a:t>Logical expressions</a:t>
            </a:r>
            <a:r>
              <a:rPr lang="en-US" sz="2400" dirty="0"/>
              <a:t> can be extracted from decisions in program source, guards on transitions, conditionals in use cases,  …</a:t>
            </a:r>
          </a:p>
          <a:p>
            <a:r>
              <a:rPr lang="en-US" sz="2800" dirty="0"/>
              <a:t>This is not the same as “</a:t>
            </a:r>
            <a:r>
              <a:rPr lang="en-US" sz="2800" i="1" dirty="0">
                <a:solidFill>
                  <a:srgbClr val="0000CC"/>
                </a:solidFill>
              </a:rPr>
              <a:t>model-based testing</a:t>
            </a:r>
            <a:r>
              <a:rPr lang="en-US" sz="2800" dirty="0"/>
              <a:t>,” which derives tests from a model that describes some  aspects of the system under test</a:t>
            </a:r>
          </a:p>
          <a:p>
            <a:pPr lvl="1"/>
            <a:r>
              <a:rPr lang="en-US" sz="2400" dirty="0"/>
              <a:t>The model usually describes part of the </a:t>
            </a:r>
            <a:r>
              <a:rPr lang="en-US" sz="2400" dirty="0">
                <a:solidFill>
                  <a:srgbClr val="0000CC"/>
                </a:solidFill>
              </a:rPr>
              <a:t>behavior</a:t>
            </a:r>
          </a:p>
          <a:p>
            <a:pPr lvl="1"/>
            <a:r>
              <a:rPr lang="en-US" sz="2400" dirty="0"/>
              <a:t>The </a:t>
            </a:r>
            <a:r>
              <a:rPr lang="en-US" sz="2400" dirty="0">
                <a:solidFill>
                  <a:srgbClr val="0000CC"/>
                </a:solidFill>
              </a:rPr>
              <a:t>source </a:t>
            </a:r>
            <a:r>
              <a:rPr lang="en-US" sz="2400" dirty="0"/>
              <a:t>is explicitly </a:t>
            </a:r>
            <a:r>
              <a:rPr lang="en-US" sz="2400" i="1" u="sng" dirty="0">
                <a:solidFill>
                  <a:srgbClr val="0000CC"/>
                </a:solidFill>
              </a:rPr>
              <a:t>not</a:t>
            </a:r>
            <a:r>
              <a:rPr lang="en-US" sz="2400" dirty="0">
                <a:solidFill>
                  <a:srgbClr val="0000CC"/>
                </a:solidFill>
              </a:rPr>
              <a:t> </a:t>
            </a:r>
            <a:r>
              <a:rPr lang="en-US" sz="2400" dirty="0"/>
              <a:t>considered a model</a:t>
            </a:r>
          </a:p>
        </p:txBody>
      </p:sp>
      <p:sp>
        <p:nvSpPr>
          <p:cNvPr id="624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fld id="{AA237112-027E-4574-BCFF-436A87A0BC6E}" type="slidenum">
              <a:rPr lang="en-US" sz="900" b="0" smtClean="0">
                <a:solidFill>
                  <a:schemeClr val="tx1"/>
                </a:solidFill>
              </a:rPr>
              <a:pPr/>
              <a:t>9</a:t>
            </a:fld>
            <a:endParaRPr lang="en-US" sz="9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90036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808080"/>
        </a:dk1>
        <a:lt1>
          <a:srgbClr val="FFFFFF"/>
        </a:lt1>
        <a:dk2>
          <a:srgbClr val="009900"/>
        </a:dk2>
        <a:lt2>
          <a:srgbClr val="000000"/>
        </a:lt2>
        <a:accent1>
          <a:srgbClr val="00CC99"/>
        </a:accent1>
        <a:accent2>
          <a:srgbClr val="3333CC"/>
        </a:accent2>
        <a:accent3>
          <a:srgbClr val="AACAAA"/>
        </a:accent3>
        <a:accent4>
          <a:srgbClr val="DADADA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808080"/>
        </a:dk1>
        <a:lt1>
          <a:srgbClr val="FFFFFF"/>
        </a:lt1>
        <a:dk2>
          <a:srgbClr val="009900"/>
        </a:dk2>
        <a:lt2>
          <a:srgbClr val="FFFFFF"/>
        </a:lt2>
        <a:accent1>
          <a:srgbClr val="00CC99"/>
        </a:accent1>
        <a:accent2>
          <a:srgbClr val="3333CC"/>
        </a:accent2>
        <a:accent3>
          <a:srgbClr val="AACAAA"/>
        </a:accent3>
        <a:accent4>
          <a:srgbClr val="DADADA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intro">
  <a:themeElements>
    <a:clrScheme name="intro 7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3399FF"/>
      </a:accent1>
      <a:accent2>
        <a:srgbClr val="99FFCC"/>
      </a:accent2>
      <a:accent3>
        <a:srgbClr val="FFFFFF"/>
      </a:accent3>
      <a:accent4>
        <a:srgbClr val="000000"/>
      </a:accent4>
      <a:accent5>
        <a:srgbClr val="ADCAFF"/>
      </a:accent5>
      <a:accent6>
        <a:srgbClr val="8AE7B9"/>
      </a:accent6>
      <a:hlink>
        <a:srgbClr val="CC00CC"/>
      </a:hlink>
      <a:folHlink>
        <a:srgbClr val="B2B2B2"/>
      </a:folHlink>
    </a:clrScheme>
    <a:fontScheme name="intr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rgbClr val="FAFD00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rgbClr val="FAFD00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intro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ntro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View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txDef>
      <a:spPr bwMode="auto">
        <a:noFill/>
        <a:ln w="3175">
          <a:solidFill>
            <a:schemeClr val="bg1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>
        <a:spAutoFit/>
      </a:bodyPr>
      <a:lstStyle>
        <a:defPPr algn="ctr">
          <a:defRPr sz="1800" b="0" dirty="0">
            <a:solidFill>
              <a:schemeClr val="bg1"/>
            </a:solidFill>
            <a:latin typeface="Verdana" charset="0"/>
            <a:ea typeface="Verdana" charset="0"/>
            <a:cs typeface="Verdana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151CCBC9-1AC2-E444-A635-887FFDF05CC4}"/>
    </a:ext>
  </a:extLst>
</a:theme>
</file>

<file path=ppt/theme/theme4.xml><?xml version="1.0" encoding="utf-8"?>
<a:theme xmlns:a="http://schemas.openxmlformats.org/drawingml/2006/main" name="1_View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txDef>
      <a:spPr bwMode="auto">
        <a:noFill/>
        <a:ln w="3175">
          <a:solidFill>
            <a:schemeClr val="bg1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>
        <a:spAutoFit/>
      </a:bodyPr>
      <a:lstStyle>
        <a:defPPr algn="ctr">
          <a:defRPr sz="1800" b="0" dirty="0">
            <a:solidFill>
              <a:schemeClr val="bg1"/>
            </a:solidFill>
            <a:latin typeface="Verdana" charset="0"/>
            <a:ea typeface="Verdana" charset="0"/>
            <a:cs typeface="Verdana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151CCBC9-1AC2-E444-A635-887FFDF05CC4}"/>
    </a:ext>
  </a:extLst>
</a:theme>
</file>

<file path=ppt/theme/theme5.xml><?xml version="1.0" encoding="utf-8"?>
<a:theme xmlns:a="http://schemas.openxmlformats.org/drawingml/2006/main" name="2_View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txDef>
      <a:spPr bwMode="auto">
        <a:noFill/>
        <a:ln w="3175">
          <a:solidFill>
            <a:schemeClr val="bg1"/>
          </a:solidFill>
          <a:miter lim="800000"/>
          <a:headEnd/>
          <a:tailEnd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>
        <a:spAutoFit/>
      </a:bodyPr>
      <a:lstStyle>
        <a:defPPr algn="ctr">
          <a:defRPr sz="1800" b="0" dirty="0">
            <a:solidFill>
              <a:schemeClr val="bg1"/>
            </a:solidFill>
            <a:latin typeface="Verdana" charset="0"/>
            <a:ea typeface="Verdana" charset="0"/>
            <a:cs typeface="Verdana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151CCBC9-1AC2-E444-A635-887FFDF05CC4}"/>
    </a:ext>
  </a:ext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a:\intro.ppt</Template>
  <TotalTime>3828</TotalTime>
  <Pages>49</Pages>
  <Words>1987</Words>
  <Application>Microsoft Office PowerPoint</Application>
  <PresentationFormat>On-screen Show (4:3)</PresentationFormat>
  <Paragraphs>384</Paragraphs>
  <Slides>29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29</vt:i4>
      </vt:variant>
    </vt:vector>
  </HeadingPairs>
  <TitlesOfParts>
    <vt:vector size="47" baseType="lpstr">
      <vt:lpstr>Apple Braille</vt:lpstr>
      <vt:lpstr>Arial</vt:lpstr>
      <vt:lpstr>Bradley Hand ITC</vt:lpstr>
      <vt:lpstr>Century Schoolbook</vt:lpstr>
      <vt:lpstr>Comic Sans MS</vt:lpstr>
      <vt:lpstr>Gill Sans MT</vt:lpstr>
      <vt:lpstr>Helvetica</vt:lpstr>
      <vt:lpstr>Marlett</vt:lpstr>
      <vt:lpstr>Monotype Sorts</vt:lpstr>
      <vt:lpstr>Times New Roman</vt:lpstr>
      <vt:lpstr>Verdana</vt:lpstr>
      <vt:lpstr>Wingdings</vt:lpstr>
      <vt:lpstr>Wingdings 2</vt:lpstr>
      <vt:lpstr>Blank Presentation</vt:lpstr>
      <vt:lpstr>intro</vt:lpstr>
      <vt:lpstr>View</vt:lpstr>
      <vt:lpstr>1_View</vt:lpstr>
      <vt:lpstr>2_View</vt:lpstr>
      <vt:lpstr>PowerPoint Presentation</vt:lpstr>
      <vt:lpstr>All Possible Inputs?</vt:lpstr>
      <vt:lpstr>Coverage Criteria</vt:lpstr>
      <vt:lpstr>Changing Notions in Testing</vt:lpstr>
      <vt:lpstr>Changing Notions of Testing</vt:lpstr>
      <vt:lpstr>Benefits of Coverage Criteria</vt:lpstr>
      <vt:lpstr>Model-Driven Test Design</vt:lpstr>
      <vt:lpstr>New : Test Coverage Criteria</vt:lpstr>
      <vt:lpstr>Source of Structures</vt:lpstr>
      <vt:lpstr>Criteria Based on Structures</vt:lpstr>
      <vt:lpstr>Example : Jelly Bean Coverage</vt:lpstr>
      <vt:lpstr>Example: Source Code</vt:lpstr>
      <vt:lpstr>Coverage</vt:lpstr>
      <vt:lpstr>Infeasible Test Requirement</vt:lpstr>
      <vt:lpstr>More Jelly Beans</vt:lpstr>
      <vt:lpstr>Coverage Level</vt:lpstr>
      <vt:lpstr>Two Ways to Use Test Criteria</vt:lpstr>
      <vt:lpstr>Generators and Recognizers</vt:lpstr>
      <vt:lpstr>Comparing Criteria</vt:lpstr>
      <vt:lpstr>Comparing Criteria</vt:lpstr>
      <vt:lpstr>Characteristics of a Good Coverage Criterion</vt:lpstr>
      <vt:lpstr>Advantages of Criteria-Based Test Design (5.3)</vt:lpstr>
      <vt:lpstr>How to Improve Testing ?</vt:lpstr>
      <vt:lpstr>Four Roadblocks to Adoption</vt:lpstr>
      <vt:lpstr>Needs From Researchers</vt:lpstr>
      <vt:lpstr>Needs From Educators</vt:lpstr>
      <vt:lpstr>Changes in Practice</vt:lpstr>
      <vt:lpstr>Criteria Summary</vt:lpstr>
      <vt:lpstr>Structures for Criteria-Based Testing</vt:lpstr>
    </vt:vector>
  </TitlesOfParts>
  <Company>George Mason Unviersity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SWE 637: Here! Test this!</dc:title>
  <dc:creator>Jeff Offutt</dc:creator>
  <cp:lastModifiedBy>Md. Rafsan Jani</cp:lastModifiedBy>
  <cp:revision>325</cp:revision>
  <cp:lastPrinted>2015-08-31T19:39:18Z</cp:lastPrinted>
  <dcterms:created xsi:type="dcterms:W3CDTF">1996-06-15T03:21:08Z</dcterms:created>
  <dcterms:modified xsi:type="dcterms:W3CDTF">2021-12-24T11:49:59Z</dcterms:modified>
</cp:coreProperties>
</file>

<file path=docProps/thumbnail.jpeg>
</file>